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7" r:id="rId2"/>
    <p:sldId id="272" r:id="rId3"/>
    <p:sldId id="270" r:id="rId4"/>
    <p:sldId id="279" r:id="rId5"/>
    <p:sldId id="280" r:id="rId6"/>
    <p:sldId id="273" r:id="rId7"/>
    <p:sldId id="276" r:id="rId8"/>
    <p:sldId id="275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A1B0A14-5470-4287-8534-BF2A6DD5BF43}">
          <p14:sldIdLst>
            <p14:sldId id="257"/>
            <p14:sldId id="272"/>
            <p14:sldId id="270"/>
            <p14:sldId id="279"/>
            <p14:sldId id="280"/>
            <p14:sldId id="273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009EE2"/>
    <a:srgbClr val="005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68" autoAdjust="0"/>
  </p:normalViewPr>
  <p:slideViewPr>
    <p:cSldViewPr snapToGrid="0">
      <p:cViewPr>
        <p:scale>
          <a:sx n="75" d="100"/>
          <a:sy n="75" d="100"/>
        </p:scale>
        <p:origin x="102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F1EE2C-A4C9-463B-B20B-EEEA662E71A9}" type="datetimeFigureOut">
              <a:rPr lang="de-DE" smtClean="0"/>
              <a:t>28.04.2025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32003B-CEA1-42AC-B7A4-E80F70F47C0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807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high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dynamic</a:t>
            </a:r>
            <a:r>
              <a:rPr lang="de-DE" dirty="0"/>
              <a:t> CINE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golden-angle radial MRI and a </a:t>
            </a:r>
            <a:r>
              <a:rPr lang="de-DE" dirty="0" err="1"/>
              <a:t>novel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.</a:t>
            </a:r>
          </a:p>
          <a:p>
            <a:r>
              <a:rPr lang="de-DE" dirty="0"/>
              <a:t>The MRI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positioned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MRIs </a:t>
            </a:r>
            <a:r>
              <a:rPr lang="de-DE" dirty="0" err="1"/>
              <a:t>patient</a:t>
            </a:r>
            <a:r>
              <a:rPr lang="de-DE" dirty="0"/>
              <a:t> </a:t>
            </a:r>
            <a:r>
              <a:rPr lang="de-DE" dirty="0" err="1"/>
              <a:t>table</a:t>
            </a:r>
            <a:r>
              <a:rPr lang="de-DE" dirty="0"/>
              <a:t>.</a:t>
            </a:r>
          </a:p>
          <a:p>
            <a:r>
              <a:rPr lang="de-DE" dirty="0"/>
              <a:t>The </a:t>
            </a:r>
            <a:r>
              <a:rPr lang="de-DE" dirty="0" err="1"/>
              <a:t>subjects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  <a:r>
              <a:rPr lang="de-DE" dirty="0" err="1"/>
              <a:t>ankle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positioned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leg support and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translated</a:t>
            </a:r>
            <a:r>
              <a:rPr lang="de-DE" dirty="0"/>
              <a:t> via </a:t>
            </a:r>
            <a:r>
              <a:rPr lang="de-DE" dirty="0" err="1"/>
              <a:t>belts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gearbox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adjusted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an </a:t>
            </a:r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weight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either</a:t>
            </a:r>
            <a:r>
              <a:rPr lang="de-DE" dirty="0"/>
              <a:t> </a:t>
            </a: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down.</a:t>
            </a:r>
          </a:p>
          <a:p>
            <a:r>
              <a:rPr lang="de-DE" dirty="0" err="1"/>
              <a:t>Attached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optical</a:t>
            </a:r>
            <a:r>
              <a:rPr lang="de-DE" dirty="0"/>
              <a:t> high </a:t>
            </a:r>
            <a:r>
              <a:rPr lang="de-DE" dirty="0" err="1"/>
              <a:t>precission</a:t>
            </a:r>
            <a:r>
              <a:rPr lang="de-DE" dirty="0"/>
              <a:t> </a:t>
            </a:r>
            <a:r>
              <a:rPr lang="de-DE" dirty="0" err="1"/>
              <a:t>industry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and MRI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rotary</a:t>
            </a:r>
            <a:r>
              <a:rPr lang="de-DE" dirty="0"/>
              <a:t> </a:t>
            </a:r>
            <a:r>
              <a:rPr lang="de-DE" dirty="0" err="1"/>
              <a:t>encoder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records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flexion</a:t>
            </a:r>
            <a:r>
              <a:rPr lang="de-DE" dirty="0"/>
              <a:t> angle in real-time.</a:t>
            </a:r>
          </a:p>
          <a:p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flexion</a:t>
            </a:r>
            <a:r>
              <a:rPr lang="de-DE" dirty="0"/>
              <a:t> </a:t>
            </a:r>
            <a:r>
              <a:rPr lang="de-DE" dirty="0" err="1"/>
              <a:t>angles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recorded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encoded</a:t>
            </a:r>
            <a:r>
              <a:rPr lang="de-DE" dirty="0"/>
              <a:t> </a:t>
            </a:r>
            <a:r>
              <a:rPr lang="de-DE" dirty="0" err="1"/>
              <a:t>voltage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at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  <a:r>
              <a:rPr lang="de-DE" dirty="0" err="1"/>
              <a:t>repetition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609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By </a:t>
            </a:r>
            <a:r>
              <a:rPr lang="de-DE" dirty="0" err="1"/>
              <a:t>knowing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radial golden-angle </a:t>
            </a:r>
            <a:r>
              <a:rPr lang="de-DE" dirty="0" err="1"/>
              <a:t>readout</a:t>
            </a:r>
            <a:r>
              <a:rPr lang="de-DE" dirty="0"/>
              <a:t> was </a:t>
            </a:r>
            <a:r>
              <a:rPr lang="de-DE" dirty="0" err="1"/>
              <a:t>acquired</a:t>
            </a:r>
            <a:r>
              <a:rPr lang="de-DE" dirty="0"/>
              <a:t> at </a:t>
            </a:r>
            <a:r>
              <a:rPr lang="de-DE" dirty="0" err="1"/>
              <a:t>exactly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flexion</a:t>
            </a:r>
            <a:r>
              <a:rPr lang="de-DE" dirty="0"/>
              <a:t> angle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an angle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frame.</a:t>
            </a:r>
          </a:p>
          <a:p>
            <a:r>
              <a:rPr lang="de-DE" dirty="0"/>
              <a:t>In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real-time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include</a:t>
            </a:r>
            <a:r>
              <a:rPr lang="de-DE" dirty="0"/>
              <a:t> </a:t>
            </a:r>
            <a:r>
              <a:rPr lang="de-DE" dirty="0" err="1"/>
              <a:t>readouts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reduce</a:t>
            </a:r>
            <a:r>
              <a:rPr lang="de-DE" dirty="0"/>
              <a:t> </a:t>
            </a:r>
            <a:r>
              <a:rPr lang="de-DE" dirty="0" err="1"/>
              <a:t>undersampling</a:t>
            </a:r>
            <a:r>
              <a:rPr lang="de-DE" dirty="0"/>
              <a:t> and </a:t>
            </a:r>
            <a:r>
              <a:rPr lang="de-DE" dirty="0" err="1"/>
              <a:t>fill</a:t>
            </a:r>
            <a:r>
              <a:rPr lang="de-DE" dirty="0"/>
              <a:t> k-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sufficiently</a:t>
            </a:r>
            <a:r>
              <a:rPr lang="de-DE" dirty="0"/>
              <a:t>, </a:t>
            </a:r>
            <a:r>
              <a:rPr lang="de-DE" dirty="0" err="1"/>
              <a:t>possibly</a:t>
            </a:r>
            <a:r>
              <a:rPr lang="de-DE" dirty="0"/>
              <a:t> </a:t>
            </a:r>
            <a:r>
              <a:rPr lang="de-DE" dirty="0" err="1"/>
              <a:t>allowing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high-resolution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acquired</a:t>
            </a:r>
            <a:r>
              <a:rPr lang="de-DE" dirty="0"/>
              <a:t>. </a:t>
            </a:r>
          </a:p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continous</a:t>
            </a:r>
            <a:r>
              <a:rPr lang="de-DE" dirty="0"/>
              <a:t> golden-angle radial </a:t>
            </a:r>
            <a:r>
              <a:rPr lang="de-DE" dirty="0" err="1"/>
              <a:t>acquisition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width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angular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and </a:t>
            </a:r>
            <a:r>
              <a:rPr lang="de-DE" dirty="0" err="1"/>
              <a:t>adapted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, </a:t>
            </a:r>
            <a:r>
              <a:rPr lang="de-DE" dirty="0" err="1"/>
              <a:t>ultimately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possible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chose</a:t>
            </a:r>
            <a:r>
              <a:rPr lang="de-DE" dirty="0"/>
              <a:t> and </a:t>
            </a:r>
            <a:r>
              <a:rPr lang="de-DE" dirty="0" err="1"/>
              <a:t>adjust</a:t>
            </a:r>
            <a:r>
              <a:rPr lang="de-DE" dirty="0"/>
              <a:t> a trade-off </a:t>
            </a:r>
            <a:r>
              <a:rPr lang="de-DE" dirty="0" err="1"/>
              <a:t>between</a:t>
            </a:r>
            <a:r>
              <a:rPr lang="de-DE" dirty="0"/>
              <a:t> angular </a:t>
            </a:r>
            <a:r>
              <a:rPr lang="de-DE" dirty="0" err="1"/>
              <a:t>precission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readouts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frame. 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continous</a:t>
            </a:r>
            <a:r>
              <a:rPr lang="de-DE" dirty="0"/>
              <a:t> CINE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reconstrucction</a:t>
            </a:r>
            <a:r>
              <a:rPr lang="de-DE" dirty="0"/>
              <a:t>, </a:t>
            </a:r>
            <a:r>
              <a:rPr lang="de-DE" dirty="0" err="1"/>
              <a:t>again</a:t>
            </a:r>
            <a:r>
              <a:rPr lang="de-DE" dirty="0"/>
              <a:t> </a:t>
            </a:r>
            <a:r>
              <a:rPr lang="de-DE" dirty="0" err="1"/>
              <a:t>enabling</a:t>
            </a:r>
            <a:r>
              <a:rPr lang="de-DE" dirty="0"/>
              <a:t> a high </a:t>
            </a:r>
            <a:r>
              <a:rPr lang="de-DE" dirty="0" err="1"/>
              <a:t>flexibility</a:t>
            </a:r>
            <a:r>
              <a:rPr lang="de-DE" dirty="0"/>
              <a:t> in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3747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a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leg </a:t>
            </a:r>
            <a:r>
              <a:rPr lang="de-DE" dirty="0" err="1"/>
              <a:t>position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repeated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. 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a </a:t>
            </a:r>
            <a:r>
              <a:rPr lang="de-DE" dirty="0" err="1"/>
              <a:t>transverse</a:t>
            </a:r>
            <a:r>
              <a:rPr lang="de-DE" dirty="0"/>
              <a:t> slice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femur</a:t>
            </a:r>
            <a:r>
              <a:rPr lang="de-DE" dirty="0"/>
              <a:t> was </a:t>
            </a:r>
            <a:r>
              <a:rPr lang="de-DE" dirty="0" err="1"/>
              <a:t>acquired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5 </a:t>
            </a:r>
            <a:r>
              <a:rPr lang="de-DE" dirty="0" err="1"/>
              <a:t>healthy</a:t>
            </a:r>
            <a:r>
              <a:rPr lang="de-DE" dirty="0"/>
              <a:t> </a:t>
            </a:r>
            <a:r>
              <a:rPr lang="de-DE" dirty="0" err="1"/>
              <a:t>volunteers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a </a:t>
            </a:r>
            <a:r>
              <a:rPr lang="de-DE" dirty="0" err="1"/>
              <a:t>repeated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flexion</a:t>
            </a:r>
            <a:r>
              <a:rPr lang="de-DE" dirty="0"/>
              <a:t>-extension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almost</a:t>
            </a:r>
            <a:r>
              <a:rPr lang="de-DE" dirty="0"/>
              <a:t> 4 </a:t>
            </a:r>
            <a:r>
              <a:rPr lang="de-DE" dirty="0" err="1"/>
              <a:t>minutes</a:t>
            </a:r>
            <a:r>
              <a:rPr lang="de-DE" dirty="0"/>
              <a:t>..</a:t>
            </a:r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</a:t>
            </a:r>
            <a:r>
              <a:rPr lang="de-DE" dirty="0"/>
              <a:t> real-time </a:t>
            </a:r>
            <a:r>
              <a:rPr lang="de-DE" dirty="0" err="1"/>
              <a:t>images</a:t>
            </a:r>
            <a:r>
              <a:rPr lang="de-DE" dirty="0"/>
              <a:t> a </a:t>
            </a:r>
            <a:r>
              <a:rPr lang="de-DE" dirty="0" err="1"/>
              <a:t>rather</a:t>
            </a:r>
            <a:r>
              <a:rPr lang="de-DE" dirty="0"/>
              <a:t> slow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7.5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per </a:t>
            </a:r>
            <a:r>
              <a:rPr lang="de-DE" dirty="0" err="1"/>
              <a:t>minute</a:t>
            </a:r>
            <a:r>
              <a:rPr lang="de-DE" dirty="0"/>
              <a:t> was </a:t>
            </a:r>
            <a:r>
              <a:rPr lang="de-DE" dirty="0" err="1"/>
              <a:t>chosen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knee</a:t>
            </a:r>
            <a:r>
              <a:rPr lang="de-DE" dirty="0"/>
              <a:t> angle </a:t>
            </a:r>
            <a:r>
              <a:rPr lang="de-DE" dirty="0" err="1"/>
              <a:t>of</a:t>
            </a:r>
            <a:r>
              <a:rPr lang="de-DE" dirty="0"/>
              <a:t> 25° a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was </a:t>
            </a:r>
            <a:r>
              <a:rPr lang="de-DE" dirty="0" err="1"/>
              <a:t>drawn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femur</a:t>
            </a:r>
            <a:r>
              <a:rPr lang="de-DE" dirty="0"/>
              <a:t> </a:t>
            </a:r>
            <a:r>
              <a:rPr lang="de-DE" dirty="0" err="1"/>
              <a:t>contour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.</a:t>
            </a:r>
          </a:p>
          <a:p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was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shifted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match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femur</a:t>
            </a:r>
            <a:r>
              <a:rPr lang="de-DE" dirty="0"/>
              <a:t> </a:t>
            </a:r>
            <a:r>
              <a:rPr lang="de-DE" dirty="0" err="1"/>
              <a:t>position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real-time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all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</a:t>
            </a:r>
            <a:r>
              <a:rPr lang="de-DE" dirty="0" err="1"/>
              <a:t>whereat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shape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 was </a:t>
            </a:r>
            <a:r>
              <a:rPr lang="de-DE" dirty="0" err="1"/>
              <a:t>kept</a:t>
            </a:r>
            <a:r>
              <a:rPr lang="de-DE" dirty="0"/>
              <a:t> </a:t>
            </a:r>
            <a:r>
              <a:rPr lang="de-DE" dirty="0" err="1"/>
              <a:t>fixed</a:t>
            </a:r>
            <a:r>
              <a:rPr lang="de-DE" dirty="0"/>
              <a:t>.</a:t>
            </a:r>
          </a:p>
          <a:p>
            <a:r>
              <a:rPr lang="de-DE" dirty="0"/>
              <a:t>Relative </a:t>
            </a:r>
            <a:r>
              <a:rPr lang="de-DE" dirty="0" err="1"/>
              <a:t>shifts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interests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8258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900" dirty="0"/>
              <a:t>The average shifts across all measurements and volunteers was </a:t>
            </a:r>
            <a:r>
              <a:rPr lang="en-GB" sz="900" b="1" dirty="0"/>
              <a:t>0.26 voxels (0.39 mm) </a:t>
            </a:r>
            <a:r>
              <a:rPr lang="en-GB" sz="900" dirty="0"/>
              <a:t>for the x-direction and </a:t>
            </a:r>
            <a:r>
              <a:rPr lang="en-GB" sz="900" b="1" dirty="0"/>
              <a:t>0.56 voxels (0.84 mm) </a:t>
            </a:r>
            <a:r>
              <a:rPr lang="en-GB" sz="900" dirty="0"/>
              <a:t>for the y-direction. </a:t>
            </a:r>
          </a:p>
          <a:p>
            <a:r>
              <a:rPr lang="en-GB" sz="900" dirty="0"/>
              <a:t>For most measurements the </a:t>
            </a:r>
            <a:r>
              <a:rPr lang="en-GB" sz="900" dirty="0" err="1"/>
              <a:t>laterial</a:t>
            </a:r>
            <a:r>
              <a:rPr lang="en-GB" sz="900" dirty="0"/>
              <a:t> and anterior shifts of the femur during repeated motion cycles was well below one voxel. </a:t>
            </a:r>
          </a:p>
          <a:p>
            <a:r>
              <a:rPr lang="en-GB" sz="900" dirty="0"/>
              <a:t>This suggest, that when using readouts from multiple motion cycles only marginal blurring due to leg displacements can be expected.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092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dirty="0"/>
              <a:t>To test the influence of the angle window width on the quality of the reconstructed images a high resolution scan was performed and reconstructed using eight different angle windows, ranging from 0.25° to 8°. As expected, images reconstructed from small window widths suffered from </a:t>
            </a:r>
            <a:r>
              <a:rPr lang="en-GB" dirty="0" err="1"/>
              <a:t>undersampling</a:t>
            </a:r>
            <a:r>
              <a:rPr lang="en-GB" dirty="0"/>
              <a:t> artifacts due to an insufficient number of readouts for filling of k-space. Images with larger window widths on the other hand suffered from motion induced blurring. We found that for knee imaging an angle window between 0.5° and 3° exhibited acceptable image sharpness without suffering from significant blurring. Ultimately, because of the continuous golden-angle acquisition the angle window width can be adjusted during image reconstruction, meaning that a trade-off between </a:t>
            </a:r>
            <a:r>
              <a:rPr lang="en-GB" dirty="0" err="1"/>
              <a:t>undersampling</a:t>
            </a:r>
            <a:r>
              <a:rPr lang="en-GB" dirty="0"/>
              <a:t> and blurring artifacts can be selected.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010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 high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scan</a:t>
            </a:r>
            <a:r>
              <a:rPr lang="de-DE" dirty="0"/>
              <a:t> was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reconstruct</a:t>
            </a:r>
            <a:r>
              <a:rPr lang="de-DE" dirty="0"/>
              <a:t> all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</a:t>
            </a:r>
            <a:r>
              <a:rPr lang="de-DE" dirty="0"/>
              <a:t>.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real-time </a:t>
            </a:r>
            <a:r>
              <a:rPr lang="de-DE" dirty="0" err="1"/>
              <a:t>acquisition</a:t>
            </a:r>
            <a:r>
              <a:rPr lang="de-DE" dirty="0"/>
              <a:t> and </a:t>
            </a:r>
            <a:r>
              <a:rPr lang="de-DE" dirty="0" err="1"/>
              <a:t>resulting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.</a:t>
            </a:r>
          </a:p>
          <a:p>
            <a:r>
              <a:rPr lang="de-DE" dirty="0"/>
              <a:t>As a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cyles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comparable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typical</a:t>
            </a:r>
            <a:r>
              <a:rPr lang="de-DE" dirty="0"/>
              <a:t> CINE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known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cardiac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. </a:t>
            </a:r>
          </a:p>
          <a:p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high </a:t>
            </a:r>
            <a:r>
              <a:rPr lang="de-DE" dirty="0" err="1"/>
              <a:t>spatial</a:t>
            </a:r>
            <a:r>
              <a:rPr lang="de-DE" dirty="0"/>
              <a:t> </a:t>
            </a:r>
            <a:r>
              <a:rPr lang="de-DE" dirty="0" err="1"/>
              <a:t>resolution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real-time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suffered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strong </a:t>
            </a:r>
            <a:r>
              <a:rPr lang="de-DE" dirty="0" err="1"/>
              <a:t>undersampling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 </a:t>
            </a:r>
            <a:r>
              <a:rPr lang="de-DE" dirty="0" err="1"/>
              <a:t>because</a:t>
            </a:r>
            <a:r>
              <a:rPr lang="de-DE" dirty="0"/>
              <a:t> k-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percentages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10%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frames</a:t>
            </a:r>
            <a:r>
              <a:rPr lang="de-DE" dirty="0"/>
              <a:t>. </a:t>
            </a:r>
          </a:p>
          <a:p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real-time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flexed</a:t>
            </a:r>
            <a:r>
              <a:rPr lang="de-DE" dirty="0"/>
              <a:t> </a:t>
            </a:r>
            <a:r>
              <a:rPr lang="de-DE" dirty="0" err="1"/>
              <a:t>turning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acceptable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quality</a:t>
            </a:r>
            <a:r>
              <a:rPr lang="de-DE" dirty="0"/>
              <a:t>, </a:t>
            </a:r>
            <a:r>
              <a:rPr lang="de-DE" dirty="0" err="1"/>
              <a:t>caused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naturally</a:t>
            </a:r>
            <a:r>
              <a:rPr lang="de-DE" dirty="0"/>
              <a:t> </a:t>
            </a:r>
            <a:r>
              <a:rPr lang="de-DE" dirty="0" err="1"/>
              <a:t>slowed</a:t>
            </a:r>
            <a:r>
              <a:rPr lang="de-DE" dirty="0"/>
              <a:t> down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region</a:t>
            </a:r>
            <a:r>
              <a:rPr lang="de-DE" dirty="0"/>
              <a:t>.</a:t>
            </a:r>
          </a:p>
          <a:p>
            <a:r>
              <a:rPr lang="de-DE" dirty="0"/>
              <a:t>CINE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reconstructed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multiple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k-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percentage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above</a:t>
            </a:r>
            <a:r>
              <a:rPr lang="de-DE" dirty="0"/>
              <a:t> 80% </a:t>
            </a:r>
            <a:r>
              <a:rPr lang="de-DE" dirty="0" err="1"/>
              <a:t>for</a:t>
            </a:r>
            <a:r>
              <a:rPr lang="de-DE" dirty="0"/>
              <a:t> all </a:t>
            </a:r>
            <a:r>
              <a:rPr lang="de-DE" dirty="0" err="1"/>
              <a:t>frames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suffering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2093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notes</a:t>
            </a:r>
            <a:r>
              <a:rPr lang="de-DE" dirty="0"/>
              <a:t> and an </a:t>
            </a:r>
            <a:r>
              <a:rPr lang="de-DE" dirty="0" err="1"/>
              <a:t>outlook</a:t>
            </a:r>
            <a:r>
              <a:rPr lang="de-DE" dirty="0"/>
              <a:t> on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possible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acquisition</a:t>
            </a:r>
            <a:r>
              <a:rPr lang="de-DE" dirty="0"/>
              <a:t> and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technique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also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perform </a:t>
            </a:r>
            <a:r>
              <a:rPr lang="de-DE" dirty="0" err="1"/>
              <a:t>dynamic</a:t>
            </a:r>
            <a:r>
              <a:rPr lang="de-DE" dirty="0"/>
              <a:t>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imaging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a 3D radial center-out UTE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whole-knee</a:t>
            </a:r>
            <a:r>
              <a:rPr lang="de-DE" dirty="0"/>
              <a:t> </a:t>
            </a:r>
            <a:r>
              <a:rPr lang="de-DE" dirty="0" err="1"/>
              <a:t>coverage</a:t>
            </a:r>
            <a:r>
              <a:rPr lang="de-DE" dirty="0"/>
              <a:t>. </a:t>
            </a:r>
            <a:r>
              <a:rPr lang="de-DE" dirty="0" err="1"/>
              <a:t>Alternatively</a:t>
            </a:r>
            <a:r>
              <a:rPr lang="de-DE" dirty="0"/>
              <a:t>, </a:t>
            </a:r>
            <a:r>
              <a:rPr lang="de-DE" dirty="0" err="1"/>
              <a:t>other</a:t>
            </a:r>
            <a:r>
              <a:rPr lang="de-DE" dirty="0"/>
              <a:t> golden-angle </a:t>
            </a:r>
            <a:r>
              <a:rPr lang="de-DE" dirty="0" err="1"/>
              <a:t>based</a:t>
            </a:r>
            <a:r>
              <a:rPr lang="de-DE" dirty="0"/>
              <a:t> radial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strategies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3D </a:t>
            </a:r>
            <a:r>
              <a:rPr lang="de-DE" dirty="0" err="1"/>
              <a:t>stack</a:t>
            </a:r>
            <a:r>
              <a:rPr lang="de-DE" dirty="0"/>
              <a:t>-</a:t>
            </a:r>
            <a:r>
              <a:rPr lang="de-DE" dirty="0" err="1"/>
              <a:t>of</a:t>
            </a:r>
            <a:r>
              <a:rPr lang="de-DE" dirty="0"/>
              <a:t>-stars </a:t>
            </a:r>
            <a:r>
              <a:rPr lang="de-DE" dirty="0" err="1"/>
              <a:t>or</a:t>
            </a:r>
            <a:r>
              <a:rPr lang="de-DE" dirty="0"/>
              <a:t> a simple 2D multi-slice </a:t>
            </a:r>
            <a:r>
              <a:rPr lang="de-DE" dirty="0" err="1"/>
              <a:t>acquisition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.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perform a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conventional</a:t>
            </a:r>
            <a:r>
              <a:rPr lang="de-DE" dirty="0"/>
              <a:t> real-time </a:t>
            </a:r>
            <a:r>
              <a:rPr lang="de-DE" dirty="0" err="1"/>
              <a:t>reconstruction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so </a:t>
            </a:r>
            <a:r>
              <a:rPr lang="de-DE" dirty="0" err="1"/>
              <a:t>far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</a:t>
            </a:r>
            <a:r>
              <a:rPr lang="de-DE" dirty="0" err="1"/>
              <a:t>scans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a </a:t>
            </a:r>
            <a:r>
              <a:rPr lang="de-DE" dirty="0" err="1"/>
              <a:t>relatively</a:t>
            </a:r>
            <a:r>
              <a:rPr lang="de-DE" dirty="0"/>
              <a:t> slow </a:t>
            </a:r>
            <a:r>
              <a:rPr lang="de-DE" dirty="0" err="1"/>
              <a:t>knee</a:t>
            </a:r>
            <a:r>
              <a:rPr lang="de-DE" dirty="0"/>
              <a:t> </a:t>
            </a:r>
            <a:r>
              <a:rPr lang="de-DE" dirty="0" err="1"/>
              <a:t>flextion</a:t>
            </a:r>
            <a:r>
              <a:rPr lang="de-DE" dirty="0"/>
              <a:t> </a:t>
            </a:r>
            <a:r>
              <a:rPr lang="de-DE" dirty="0" err="1"/>
              <a:t>motion</a:t>
            </a:r>
            <a:r>
              <a:rPr lang="de-DE" dirty="0"/>
              <a:t>. </a:t>
            </a:r>
            <a:r>
              <a:rPr lang="de-DE" dirty="0" err="1"/>
              <a:t>Faster</a:t>
            </a:r>
            <a:r>
              <a:rPr lang="de-DE" dirty="0"/>
              <a:t> </a:t>
            </a:r>
            <a:r>
              <a:rPr lang="de-DE" dirty="0" err="1"/>
              <a:t>speeds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also possible,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demonstrated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leg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speed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30 </a:t>
            </a:r>
            <a:r>
              <a:rPr lang="de-DE" dirty="0" err="1"/>
              <a:t>motion</a:t>
            </a:r>
            <a:r>
              <a:rPr lang="de-DE" dirty="0"/>
              <a:t> </a:t>
            </a:r>
            <a:r>
              <a:rPr lang="de-DE" dirty="0" err="1"/>
              <a:t>cycles</a:t>
            </a:r>
            <a:r>
              <a:rPr lang="de-DE" dirty="0"/>
              <a:t> per </a:t>
            </a:r>
            <a:r>
              <a:rPr lang="de-DE" dirty="0" err="1"/>
              <a:t>minute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641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In conclusion, we have demonstrated that the combination of continuously acquired angular sensor data with a radial golden-angle sampling is advantageous for dynamic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CINE imaging of the knee. The presented acquisition and gating scheme allows high flexibility in data reconstruction and enables not only high-resolution dynamic 2D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imaging but also dynamic 3D imaging of the whole knee. Using this setup, there is great potential for investigating in vivo knee tissue deformations in response to</a:t>
            </a:r>
          </a:p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</a:rPr>
              <a:t>different knee motion and loading conditions in a time-resolved, detailed and systematic manner in future MRI studies.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32003B-CEA1-42AC-B7A4-E80F70F47C0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923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platzhalter 30">
            <a:extLst>
              <a:ext uri="{FF2B5EF4-FFF2-40B4-BE49-F238E27FC236}">
                <a16:creationId xmlns:a16="http://schemas.microsoft.com/office/drawing/2014/main" id="{96798F60-26FB-49EB-8939-39842901E1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29149" y="95102"/>
            <a:ext cx="5366601" cy="387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4A921F89-16C6-469F-80A6-EB85801C1E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29147" y="745256"/>
            <a:ext cx="2987675" cy="300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0056A2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dirty="0" err="1"/>
              <a:t>Affiliations</a:t>
            </a:r>
            <a:endParaRPr lang="de-DE" dirty="0"/>
          </a:p>
        </p:txBody>
      </p:sp>
      <p:sp>
        <p:nvSpPr>
          <p:cNvPr id="22" name="Textplatzhalter 20">
            <a:extLst>
              <a:ext uri="{FF2B5EF4-FFF2-40B4-BE49-F238E27FC236}">
                <a16:creationId xmlns:a16="http://schemas.microsoft.com/office/drawing/2014/main" id="{15111202-92D4-441D-B07C-3188666942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29147" y="441886"/>
            <a:ext cx="2987675" cy="300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56A2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dirty="0" err="1"/>
              <a:t>Authors</a:t>
            </a:r>
            <a:endParaRPr lang="de-DE" dirty="0"/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8846C0DF-919F-4EA2-9EA1-B28AE5414D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4452" y="95102"/>
            <a:ext cx="1447800" cy="4762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lang="de-DE" sz="3200" b="1" kern="1200" dirty="0">
                <a:solidFill>
                  <a:srgbClr val="0056A2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P###</a:t>
            </a:r>
          </a:p>
        </p:txBody>
      </p:sp>
      <p:sp>
        <p:nvSpPr>
          <p:cNvPr id="29" name="Inhaltsplatzhalter 28">
            <a:extLst>
              <a:ext uri="{FF2B5EF4-FFF2-40B4-BE49-F238E27FC236}">
                <a16:creationId xmlns:a16="http://schemas.microsoft.com/office/drawing/2014/main" id="{205D4B60-D050-4F70-91A2-B5BCA8FC1DF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95263" y="1142998"/>
            <a:ext cx="4976630" cy="3905399"/>
          </a:xfrm>
          <a:prstGeom prst="rect">
            <a:avLst/>
          </a:prstGeom>
          <a:ln>
            <a:solidFill>
              <a:srgbClr val="ECECEC"/>
            </a:solidFill>
          </a:ln>
        </p:spPr>
        <p:txBody>
          <a:bodyPr tIns="252000"/>
          <a:lstStyle>
            <a:lvl1pPr marL="0" marR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Stet </a:t>
            </a:r>
            <a:r>
              <a:rPr lang="de-DE" dirty="0" err="1"/>
              <a:t>clita</a:t>
            </a:r>
            <a:r>
              <a:rPr lang="de-DE" dirty="0"/>
              <a:t> </a:t>
            </a:r>
            <a:r>
              <a:rPr lang="de-DE" dirty="0" err="1"/>
              <a:t>kasd</a:t>
            </a:r>
            <a:r>
              <a:rPr lang="de-DE" dirty="0"/>
              <a:t> </a:t>
            </a:r>
            <a:r>
              <a:rPr lang="de-DE" dirty="0" err="1"/>
              <a:t>gubergren</a:t>
            </a:r>
            <a:r>
              <a:rPr lang="de-DE" dirty="0"/>
              <a:t>,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sea</a:t>
            </a:r>
            <a:r>
              <a:rPr lang="de-DE" dirty="0"/>
              <a:t> </a:t>
            </a:r>
            <a:r>
              <a:rPr lang="de-DE" dirty="0" err="1"/>
              <a:t>takimata</a:t>
            </a:r>
            <a:r>
              <a:rPr lang="de-DE" dirty="0"/>
              <a:t> sanctus </a:t>
            </a:r>
            <a:r>
              <a:rPr lang="de-DE" dirty="0" err="1"/>
              <a:t>est</a:t>
            </a:r>
            <a:r>
              <a:rPr lang="de-DE" dirty="0"/>
              <a:t>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.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consetetur</a:t>
            </a:r>
            <a:r>
              <a:rPr lang="de-DE" dirty="0"/>
              <a:t> </a:t>
            </a:r>
            <a:r>
              <a:rPr lang="de-DE" dirty="0" err="1"/>
              <a:t>sadipscing</a:t>
            </a:r>
            <a:r>
              <a:rPr lang="de-DE" dirty="0"/>
              <a:t> </a:t>
            </a:r>
            <a:r>
              <a:rPr lang="de-DE" dirty="0" err="1"/>
              <a:t>elitr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r>
              <a:rPr lang="de-DE" dirty="0"/>
              <a:t>. 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CD71387D-90F4-4ABE-84AC-B554B81A0F3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4452" y="598009"/>
            <a:ext cx="1456051" cy="3879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800" kern="1200" dirty="0" smtClean="0">
                <a:solidFill>
                  <a:srgbClr val="0056A2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r>
              <a:rPr lang="de-DE" sz="2400" b="1" kern="1200" dirty="0">
                <a:solidFill>
                  <a:srgbClr val="0056A2"/>
                </a:solidFill>
                <a:latin typeface="+mn-lt"/>
                <a:ea typeface="+mj-ea"/>
                <a:cs typeface="+mj-cs"/>
              </a:rPr>
              <a:t>Slide </a:t>
            </a:r>
            <a:fld id="{031B81C4-726D-4FD6-91E1-0190E0346858}" type="slidenum">
              <a:rPr lang="de-DE" sz="2400" b="1" kern="1200" smtClean="0">
                <a:solidFill>
                  <a:srgbClr val="0056A2"/>
                </a:solidFill>
                <a:latin typeface="+mn-lt"/>
                <a:ea typeface="+mj-ea"/>
                <a:cs typeface="+mj-cs"/>
              </a:rPr>
              <a:t>‹Nr.›</a:t>
            </a:fld>
            <a:endParaRPr lang="de-DE" sz="2400" b="1" kern="1200" dirty="0">
              <a:solidFill>
                <a:srgbClr val="0056A2"/>
              </a:solidFill>
              <a:latin typeface="+mn-lt"/>
              <a:ea typeface="+mj-ea"/>
              <a:cs typeface="+mj-cs"/>
            </a:endParaRP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9E8B3608-CEA0-4452-AE38-FB797BF9E9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5263" y="1130107"/>
            <a:ext cx="3040062" cy="300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800" b="0" kern="1200" dirty="0" err="1" smtClean="0">
                <a:solidFill>
                  <a:srgbClr val="0056A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 err="1"/>
              <a:t>Section</a:t>
            </a:r>
            <a:r>
              <a:rPr lang="de-DE" dirty="0"/>
              <a:t> Title</a:t>
            </a:r>
          </a:p>
        </p:txBody>
      </p:sp>
      <p:sp>
        <p:nvSpPr>
          <p:cNvPr id="37" name="Bildplatzhalter 36">
            <a:extLst>
              <a:ext uri="{FF2B5EF4-FFF2-40B4-BE49-F238E27FC236}">
                <a16:creationId xmlns:a16="http://schemas.microsoft.com/office/drawing/2014/main" id="{3D8A6371-26E5-4C14-9267-FAAE629CA1D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282553" y="1143000"/>
            <a:ext cx="3755065" cy="305593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dirty="0"/>
              <a:t>Figure</a:t>
            </a:r>
          </a:p>
        </p:txBody>
      </p:sp>
      <p:sp>
        <p:nvSpPr>
          <p:cNvPr id="39" name="Textplatzhalter 38">
            <a:extLst>
              <a:ext uri="{FF2B5EF4-FFF2-40B4-BE49-F238E27FC236}">
                <a16:creationId xmlns:a16="http://schemas.microsoft.com/office/drawing/2014/main" id="{32721167-6A88-42DF-89A4-7251AEFB95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83200" y="4275138"/>
            <a:ext cx="3789363" cy="77325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dirty="0"/>
              <a:t>Figure 1: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nonumy</a:t>
            </a:r>
            <a:r>
              <a:rPr lang="de-DE" dirty="0"/>
              <a:t> </a:t>
            </a:r>
            <a:r>
              <a:rPr lang="de-DE" dirty="0" err="1"/>
              <a:t>eirmod</a:t>
            </a:r>
            <a:r>
              <a:rPr lang="de-DE" dirty="0"/>
              <a:t> </a:t>
            </a:r>
            <a:r>
              <a:rPr lang="de-DE" dirty="0" err="1"/>
              <a:t>tempor</a:t>
            </a:r>
            <a:r>
              <a:rPr lang="de-DE" dirty="0"/>
              <a:t> </a:t>
            </a:r>
            <a:r>
              <a:rPr lang="de-DE" dirty="0" err="1"/>
              <a:t>invidunt</a:t>
            </a:r>
            <a:r>
              <a:rPr lang="de-DE" dirty="0"/>
              <a:t>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labore</a:t>
            </a:r>
            <a:r>
              <a:rPr lang="de-DE" dirty="0"/>
              <a:t> et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aliquyam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, sed </a:t>
            </a:r>
            <a:r>
              <a:rPr lang="de-DE" dirty="0" err="1"/>
              <a:t>diam</a:t>
            </a:r>
            <a:r>
              <a:rPr lang="de-DE" dirty="0"/>
              <a:t> </a:t>
            </a:r>
            <a:r>
              <a:rPr lang="de-DE" dirty="0" err="1"/>
              <a:t>voluptua</a:t>
            </a:r>
            <a:r>
              <a:rPr lang="de-DE" dirty="0"/>
              <a:t>. At </a:t>
            </a:r>
            <a:r>
              <a:rPr lang="de-DE" dirty="0" err="1"/>
              <a:t>vero</a:t>
            </a:r>
            <a:r>
              <a:rPr lang="de-DE" dirty="0"/>
              <a:t> </a:t>
            </a:r>
            <a:r>
              <a:rPr lang="de-DE" dirty="0" err="1"/>
              <a:t>eos</a:t>
            </a:r>
            <a:r>
              <a:rPr lang="de-DE" dirty="0"/>
              <a:t> et </a:t>
            </a:r>
            <a:r>
              <a:rPr lang="de-DE" dirty="0" err="1"/>
              <a:t>accusam</a:t>
            </a:r>
            <a:r>
              <a:rPr lang="de-DE" dirty="0"/>
              <a:t> et </a:t>
            </a:r>
            <a:r>
              <a:rPr lang="de-DE" dirty="0" err="1"/>
              <a:t>justo</a:t>
            </a:r>
            <a:r>
              <a:rPr lang="de-DE" dirty="0"/>
              <a:t> </a:t>
            </a:r>
            <a:r>
              <a:rPr lang="de-DE" dirty="0" err="1"/>
              <a:t>duo</a:t>
            </a:r>
            <a:r>
              <a:rPr lang="de-DE" dirty="0"/>
              <a:t> </a:t>
            </a:r>
            <a:r>
              <a:rPr lang="de-DE" dirty="0" err="1"/>
              <a:t>dolores</a:t>
            </a:r>
            <a:r>
              <a:rPr lang="de-DE" dirty="0"/>
              <a:t> et </a:t>
            </a:r>
            <a:r>
              <a:rPr lang="de-DE" dirty="0" err="1"/>
              <a:t>ea</a:t>
            </a:r>
            <a:r>
              <a:rPr lang="de-DE" dirty="0"/>
              <a:t> </a:t>
            </a:r>
            <a:r>
              <a:rPr lang="de-DE" dirty="0" err="1"/>
              <a:t>rebum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5714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3">
            <a:extLst>
              <a:ext uri="{FF2B5EF4-FFF2-40B4-BE49-F238E27FC236}">
                <a16:creationId xmlns:a16="http://schemas.microsoft.com/office/drawing/2014/main" id="{372FD013-376A-442F-A047-ED831D053C83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57164" y="128409"/>
            <a:ext cx="8242299" cy="72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E86F1B7-BD1F-4840-8860-C4020CA10630}"/>
              </a:ext>
            </a:extLst>
          </p:cNvPr>
          <p:cNvSpPr/>
          <p:nvPr userDrawn="1"/>
        </p:nvSpPr>
        <p:spPr>
          <a:xfrm>
            <a:off x="-3875" y="2"/>
            <a:ext cx="91663" cy="1043702"/>
          </a:xfrm>
          <a:prstGeom prst="rect">
            <a:avLst/>
          </a:prstGeom>
          <a:solidFill>
            <a:srgbClr val="009E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Rechtwinkliges Dreieck 14">
            <a:extLst>
              <a:ext uri="{FF2B5EF4-FFF2-40B4-BE49-F238E27FC236}">
                <a16:creationId xmlns:a16="http://schemas.microsoft.com/office/drawing/2014/main" id="{CF54CF44-FF4D-4DEA-BF6C-13DB2C9E3642}"/>
              </a:ext>
            </a:extLst>
          </p:cNvPr>
          <p:cNvSpPr/>
          <p:nvPr userDrawn="1"/>
        </p:nvSpPr>
        <p:spPr>
          <a:xfrm rot="5400000">
            <a:off x="11777" y="1028052"/>
            <a:ext cx="61803" cy="93108"/>
          </a:xfrm>
          <a:prstGeom prst="rtTriangle">
            <a:avLst/>
          </a:prstGeom>
          <a:solidFill>
            <a:srgbClr val="009E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>
              <a:solidFill>
                <a:schemeClr val="tx1"/>
              </a:solidFill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D544AC4-B3AA-4D41-AC9B-CCFA59DF846A}"/>
              </a:ext>
            </a:extLst>
          </p:cNvPr>
          <p:cNvCxnSpPr>
            <a:cxnSpLocks/>
          </p:cNvCxnSpPr>
          <p:nvPr userDrawn="1"/>
        </p:nvCxnSpPr>
        <p:spPr>
          <a:xfrm>
            <a:off x="83279" y="1041418"/>
            <a:ext cx="9092866" cy="30332"/>
          </a:xfrm>
          <a:prstGeom prst="line">
            <a:avLst/>
          </a:prstGeom>
          <a:ln w="9525">
            <a:solidFill>
              <a:srgbClr val="009EE2"/>
            </a:solidFill>
            <a:round/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4992DED-8CAC-4C98-9C6F-5F7AA079C622}"/>
              </a:ext>
            </a:extLst>
          </p:cNvPr>
          <p:cNvSpPr/>
          <p:nvPr userDrawn="1"/>
        </p:nvSpPr>
        <p:spPr>
          <a:xfrm>
            <a:off x="-7449" y="1184327"/>
            <a:ext cx="93109" cy="3989653"/>
          </a:xfrm>
          <a:prstGeom prst="rect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22" name="Rechtwinkliges Dreieck 21">
            <a:extLst>
              <a:ext uri="{FF2B5EF4-FFF2-40B4-BE49-F238E27FC236}">
                <a16:creationId xmlns:a16="http://schemas.microsoft.com/office/drawing/2014/main" id="{2D25F191-48EA-4FC1-870C-2966CB7AAE2E}"/>
              </a:ext>
            </a:extLst>
          </p:cNvPr>
          <p:cNvSpPr/>
          <p:nvPr userDrawn="1"/>
        </p:nvSpPr>
        <p:spPr>
          <a:xfrm rot="16200000">
            <a:off x="8205" y="1108906"/>
            <a:ext cx="61803" cy="93108"/>
          </a:xfrm>
          <a:prstGeom prst="rtTriangle">
            <a:avLst/>
          </a:prstGeom>
          <a:solidFill>
            <a:srgbClr val="EC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grpSp>
        <p:nvGrpSpPr>
          <p:cNvPr id="24" name="Group 29">
            <a:extLst>
              <a:ext uri="{FF2B5EF4-FFF2-40B4-BE49-F238E27FC236}">
                <a16:creationId xmlns:a16="http://schemas.microsoft.com/office/drawing/2014/main" id="{C1E8ED06-D450-447C-9EEE-83137345BDD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72240" y="81662"/>
            <a:ext cx="1786055" cy="830529"/>
            <a:chOff x="0" y="740"/>
            <a:chExt cx="5760" cy="2840"/>
          </a:xfrm>
        </p:grpSpPr>
        <p:sp>
          <p:nvSpPr>
            <p:cNvPr id="25" name="AutoShape 28">
              <a:extLst>
                <a:ext uri="{FF2B5EF4-FFF2-40B4-BE49-F238E27FC236}">
                  <a16:creationId xmlns:a16="http://schemas.microsoft.com/office/drawing/2014/main" id="{FE580F54-534C-48E2-8A4A-E6C3DF67966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0" y="740"/>
              <a:ext cx="5760" cy="2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F937A9AB-D994-40FB-AD52-5A15710625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" y="2861"/>
              <a:ext cx="1699" cy="719"/>
            </a:xfrm>
            <a:custGeom>
              <a:avLst/>
              <a:gdLst>
                <a:gd name="T0" fmla="*/ 164 w 324"/>
                <a:gd name="T1" fmla="*/ 19 h 137"/>
                <a:gd name="T2" fmla="*/ 197 w 324"/>
                <a:gd name="T3" fmla="*/ 0 h 137"/>
                <a:gd name="T4" fmla="*/ 224 w 324"/>
                <a:gd name="T5" fmla="*/ 30 h 137"/>
                <a:gd name="T6" fmla="*/ 224 w 324"/>
                <a:gd name="T7" fmla="*/ 102 h 137"/>
                <a:gd name="T8" fmla="*/ 213 w 324"/>
                <a:gd name="T9" fmla="*/ 102 h 137"/>
                <a:gd name="T10" fmla="*/ 213 w 324"/>
                <a:gd name="T11" fmla="*/ 32 h 137"/>
                <a:gd name="T12" fmla="*/ 194 w 324"/>
                <a:gd name="T13" fmla="*/ 9 h 137"/>
                <a:gd name="T14" fmla="*/ 165 w 324"/>
                <a:gd name="T15" fmla="*/ 30 h 137"/>
                <a:gd name="T16" fmla="*/ 165 w 324"/>
                <a:gd name="T17" fmla="*/ 102 h 137"/>
                <a:gd name="T18" fmla="*/ 154 w 324"/>
                <a:gd name="T19" fmla="*/ 102 h 137"/>
                <a:gd name="T20" fmla="*/ 154 w 324"/>
                <a:gd name="T21" fmla="*/ 2 h 137"/>
                <a:gd name="T22" fmla="*/ 163 w 324"/>
                <a:gd name="T23" fmla="*/ 2 h 137"/>
                <a:gd name="T24" fmla="*/ 164 w 324"/>
                <a:gd name="T25" fmla="*/ 19 h 137"/>
                <a:gd name="T26" fmla="*/ 21 w 324"/>
                <a:gd name="T27" fmla="*/ 2 h 137"/>
                <a:gd name="T28" fmla="*/ 21 w 324"/>
                <a:gd name="T29" fmla="*/ 96 h 137"/>
                <a:gd name="T30" fmla="*/ 0 w 324"/>
                <a:gd name="T31" fmla="*/ 128 h 137"/>
                <a:gd name="T32" fmla="*/ 3 w 324"/>
                <a:gd name="T33" fmla="*/ 137 h 137"/>
                <a:gd name="T34" fmla="*/ 33 w 324"/>
                <a:gd name="T35" fmla="*/ 95 h 137"/>
                <a:gd name="T36" fmla="*/ 33 w 324"/>
                <a:gd name="T37" fmla="*/ 2 h 137"/>
                <a:gd name="T38" fmla="*/ 21 w 324"/>
                <a:gd name="T39" fmla="*/ 2 h 137"/>
                <a:gd name="T40" fmla="*/ 133 w 324"/>
                <a:gd name="T41" fmla="*/ 56 h 137"/>
                <a:gd name="T42" fmla="*/ 66 w 324"/>
                <a:gd name="T43" fmla="*/ 56 h 137"/>
                <a:gd name="T44" fmla="*/ 98 w 324"/>
                <a:gd name="T45" fmla="*/ 94 h 137"/>
                <a:gd name="T46" fmla="*/ 125 w 324"/>
                <a:gd name="T47" fmla="*/ 84 h 137"/>
                <a:gd name="T48" fmla="*/ 130 w 324"/>
                <a:gd name="T49" fmla="*/ 92 h 137"/>
                <a:gd name="T50" fmla="*/ 97 w 324"/>
                <a:gd name="T51" fmla="*/ 104 h 137"/>
                <a:gd name="T52" fmla="*/ 55 w 324"/>
                <a:gd name="T53" fmla="*/ 52 h 137"/>
                <a:gd name="T54" fmla="*/ 95 w 324"/>
                <a:gd name="T55" fmla="*/ 0 h 137"/>
                <a:gd name="T56" fmla="*/ 134 w 324"/>
                <a:gd name="T57" fmla="*/ 49 h 137"/>
                <a:gd name="T58" fmla="*/ 133 w 324"/>
                <a:gd name="T59" fmla="*/ 56 h 137"/>
                <a:gd name="T60" fmla="*/ 123 w 324"/>
                <a:gd name="T61" fmla="*/ 47 h 137"/>
                <a:gd name="T62" fmla="*/ 95 w 324"/>
                <a:gd name="T63" fmla="*/ 9 h 137"/>
                <a:gd name="T64" fmla="*/ 66 w 324"/>
                <a:gd name="T65" fmla="*/ 47 h 137"/>
                <a:gd name="T66" fmla="*/ 123 w 324"/>
                <a:gd name="T67" fmla="*/ 47 h 137"/>
                <a:gd name="T68" fmla="*/ 324 w 324"/>
                <a:gd name="T69" fmla="*/ 96 h 137"/>
                <a:gd name="T70" fmla="*/ 322 w 324"/>
                <a:gd name="T71" fmla="*/ 104 h 137"/>
                <a:gd name="T72" fmla="*/ 305 w 324"/>
                <a:gd name="T73" fmla="*/ 87 h 137"/>
                <a:gd name="T74" fmla="*/ 305 w 324"/>
                <a:gd name="T75" fmla="*/ 87 h 137"/>
                <a:gd name="T76" fmla="*/ 273 w 324"/>
                <a:gd name="T77" fmla="*/ 104 h 137"/>
                <a:gd name="T78" fmla="*/ 243 w 324"/>
                <a:gd name="T79" fmla="*/ 74 h 137"/>
                <a:gd name="T80" fmla="*/ 286 w 324"/>
                <a:gd name="T81" fmla="*/ 42 h 137"/>
                <a:gd name="T82" fmla="*/ 304 w 324"/>
                <a:gd name="T83" fmla="*/ 42 h 137"/>
                <a:gd name="T84" fmla="*/ 304 w 324"/>
                <a:gd name="T85" fmla="*/ 32 h 137"/>
                <a:gd name="T86" fmla="*/ 280 w 324"/>
                <a:gd name="T87" fmla="*/ 9 h 137"/>
                <a:gd name="T88" fmla="*/ 253 w 324"/>
                <a:gd name="T89" fmla="*/ 15 h 137"/>
                <a:gd name="T90" fmla="*/ 250 w 324"/>
                <a:gd name="T91" fmla="*/ 6 h 137"/>
                <a:gd name="T92" fmla="*/ 281 w 324"/>
                <a:gd name="T93" fmla="*/ 0 h 137"/>
                <a:gd name="T94" fmla="*/ 315 w 324"/>
                <a:gd name="T95" fmla="*/ 32 h 137"/>
                <a:gd name="T96" fmla="*/ 315 w 324"/>
                <a:gd name="T97" fmla="*/ 80 h 137"/>
                <a:gd name="T98" fmla="*/ 324 w 324"/>
                <a:gd name="T99" fmla="*/ 96 h 137"/>
                <a:gd name="T100" fmla="*/ 304 w 324"/>
                <a:gd name="T101" fmla="*/ 51 h 137"/>
                <a:gd name="T102" fmla="*/ 287 w 324"/>
                <a:gd name="T103" fmla="*/ 51 h 137"/>
                <a:gd name="T104" fmla="*/ 254 w 324"/>
                <a:gd name="T105" fmla="*/ 73 h 137"/>
                <a:gd name="T106" fmla="*/ 276 w 324"/>
                <a:gd name="T107" fmla="*/ 95 h 137"/>
                <a:gd name="T108" fmla="*/ 304 w 324"/>
                <a:gd name="T109" fmla="*/ 76 h 137"/>
                <a:gd name="T110" fmla="*/ 304 w 324"/>
                <a:gd name="T111" fmla="*/ 51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4" h="137">
                  <a:moveTo>
                    <a:pt x="164" y="19"/>
                  </a:moveTo>
                  <a:cubicBezTo>
                    <a:pt x="172" y="7"/>
                    <a:pt x="183" y="0"/>
                    <a:pt x="197" y="0"/>
                  </a:cubicBezTo>
                  <a:cubicBezTo>
                    <a:pt x="216" y="0"/>
                    <a:pt x="224" y="11"/>
                    <a:pt x="224" y="30"/>
                  </a:cubicBezTo>
                  <a:cubicBezTo>
                    <a:pt x="224" y="102"/>
                    <a:pt x="224" y="102"/>
                    <a:pt x="224" y="102"/>
                  </a:cubicBezTo>
                  <a:cubicBezTo>
                    <a:pt x="213" y="102"/>
                    <a:pt x="213" y="102"/>
                    <a:pt x="213" y="102"/>
                  </a:cubicBezTo>
                  <a:cubicBezTo>
                    <a:pt x="213" y="32"/>
                    <a:pt x="213" y="32"/>
                    <a:pt x="213" y="32"/>
                  </a:cubicBezTo>
                  <a:cubicBezTo>
                    <a:pt x="213" y="16"/>
                    <a:pt x="207" y="9"/>
                    <a:pt x="194" y="9"/>
                  </a:cubicBezTo>
                  <a:cubicBezTo>
                    <a:pt x="182" y="9"/>
                    <a:pt x="171" y="20"/>
                    <a:pt x="165" y="30"/>
                  </a:cubicBezTo>
                  <a:cubicBezTo>
                    <a:pt x="165" y="102"/>
                    <a:pt x="165" y="102"/>
                    <a:pt x="165" y="102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63" y="2"/>
                    <a:pt x="163" y="2"/>
                    <a:pt x="163" y="2"/>
                  </a:cubicBezTo>
                  <a:lnTo>
                    <a:pt x="164" y="19"/>
                  </a:lnTo>
                  <a:close/>
                  <a:moveTo>
                    <a:pt x="21" y="2"/>
                  </a:moveTo>
                  <a:cubicBezTo>
                    <a:pt x="21" y="96"/>
                    <a:pt x="21" y="96"/>
                    <a:pt x="21" y="96"/>
                  </a:cubicBezTo>
                  <a:cubicBezTo>
                    <a:pt x="21" y="113"/>
                    <a:pt x="16" y="122"/>
                    <a:pt x="0" y="128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4" y="129"/>
                    <a:pt x="33" y="121"/>
                    <a:pt x="33" y="95"/>
                  </a:cubicBezTo>
                  <a:cubicBezTo>
                    <a:pt x="33" y="2"/>
                    <a:pt x="33" y="2"/>
                    <a:pt x="33" y="2"/>
                  </a:cubicBezTo>
                  <a:lnTo>
                    <a:pt x="21" y="2"/>
                  </a:lnTo>
                  <a:close/>
                  <a:moveTo>
                    <a:pt x="133" y="56"/>
                  </a:moveTo>
                  <a:cubicBezTo>
                    <a:pt x="66" y="56"/>
                    <a:pt x="66" y="56"/>
                    <a:pt x="66" y="56"/>
                  </a:cubicBezTo>
                  <a:cubicBezTo>
                    <a:pt x="67" y="83"/>
                    <a:pt x="81" y="94"/>
                    <a:pt x="98" y="94"/>
                  </a:cubicBezTo>
                  <a:cubicBezTo>
                    <a:pt x="108" y="94"/>
                    <a:pt x="116" y="92"/>
                    <a:pt x="125" y="84"/>
                  </a:cubicBezTo>
                  <a:cubicBezTo>
                    <a:pt x="130" y="92"/>
                    <a:pt x="130" y="92"/>
                    <a:pt x="130" y="92"/>
                  </a:cubicBezTo>
                  <a:cubicBezTo>
                    <a:pt x="121" y="100"/>
                    <a:pt x="110" y="104"/>
                    <a:pt x="97" y="104"/>
                  </a:cubicBezTo>
                  <a:cubicBezTo>
                    <a:pt x="70" y="104"/>
                    <a:pt x="55" y="84"/>
                    <a:pt x="55" y="52"/>
                  </a:cubicBezTo>
                  <a:cubicBezTo>
                    <a:pt x="55" y="21"/>
                    <a:pt x="70" y="0"/>
                    <a:pt x="95" y="0"/>
                  </a:cubicBezTo>
                  <a:cubicBezTo>
                    <a:pt x="120" y="0"/>
                    <a:pt x="134" y="18"/>
                    <a:pt x="134" y="49"/>
                  </a:cubicBezTo>
                  <a:cubicBezTo>
                    <a:pt x="134" y="51"/>
                    <a:pt x="133" y="54"/>
                    <a:pt x="133" y="56"/>
                  </a:cubicBezTo>
                  <a:close/>
                  <a:moveTo>
                    <a:pt x="123" y="47"/>
                  </a:moveTo>
                  <a:cubicBezTo>
                    <a:pt x="122" y="23"/>
                    <a:pt x="113" y="9"/>
                    <a:pt x="95" y="9"/>
                  </a:cubicBezTo>
                  <a:cubicBezTo>
                    <a:pt x="79" y="9"/>
                    <a:pt x="67" y="21"/>
                    <a:pt x="66" y="47"/>
                  </a:cubicBezTo>
                  <a:lnTo>
                    <a:pt x="123" y="47"/>
                  </a:lnTo>
                  <a:close/>
                  <a:moveTo>
                    <a:pt x="324" y="96"/>
                  </a:moveTo>
                  <a:cubicBezTo>
                    <a:pt x="322" y="104"/>
                    <a:pt x="322" y="104"/>
                    <a:pt x="322" y="104"/>
                  </a:cubicBezTo>
                  <a:cubicBezTo>
                    <a:pt x="313" y="102"/>
                    <a:pt x="307" y="98"/>
                    <a:pt x="305" y="87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298" y="99"/>
                    <a:pt x="286" y="104"/>
                    <a:pt x="273" y="104"/>
                  </a:cubicBezTo>
                  <a:cubicBezTo>
                    <a:pt x="254" y="104"/>
                    <a:pt x="243" y="92"/>
                    <a:pt x="243" y="74"/>
                  </a:cubicBezTo>
                  <a:cubicBezTo>
                    <a:pt x="243" y="53"/>
                    <a:pt x="259" y="42"/>
                    <a:pt x="286" y="42"/>
                  </a:cubicBezTo>
                  <a:cubicBezTo>
                    <a:pt x="304" y="42"/>
                    <a:pt x="304" y="42"/>
                    <a:pt x="304" y="4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17"/>
                    <a:pt x="297" y="9"/>
                    <a:pt x="280" y="9"/>
                  </a:cubicBezTo>
                  <a:cubicBezTo>
                    <a:pt x="272" y="9"/>
                    <a:pt x="264" y="10"/>
                    <a:pt x="253" y="15"/>
                  </a:cubicBezTo>
                  <a:cubicBezTo>
                    <a:pt x="250" y="6"/>
                    <a:pt x="250" y="6"/>
                    <a:pt x="250" y="6"/>
                  </a:cubicBezTo>
                  <a:cubicBezTo>
                    <a:pt x="262" y="1"/>
                    <a:pt x="272" y="0"/>
                    <a:pt x="281" y="0"/>
                  </a:cubicBezTo>
                  <a:cubicBezTo>
                    <a:pt x="305" y="0"/>
                    <a:pt x="315" y="12"/>
                    <a:pt x="315" y="32"/>
                  </a:cubicBezTo>
                  <a:cubicBezTo>
                    <a:pt x="315" y="80"/>
                    <a:pt x="315" y="80"/>
                    <a:pt x="315" y="80"/>
                  </a:cubicBezTo>
                  <a:cubicBezTo>
                    <a:pt x="315" y="91"/>
                    <a:pt x="318" y="94"/>
                    <a:pt x="324" y="96"/>
                  </a:cubicBezTo>
                  <a:close/>
                  <a:moveTo>
                    <a:pt x="304" y="51"/>
                  </a:moveTo>
                  <a:cubicBezTo>
                    <a:pt x="287" y="51"/>
                    <a:pt x="287" y="51"/>
                    <a:pt x="287" y="51"/>
                  </a:cubicBezTo>
                  <a:cubicBezTo>
                    <a:pt x="266" y="51"/>
                    <a:pt x="254" y="58"/>
                    <a:pt x="254" y="73"/>
                  </a:cubicBezTo>
                  <a:cubicBezTo>
                    <a:pt x="254" y="87"/>
                    <a:pt x="262" y="95"/>
                    <a:pt x="276" y="95"/>
                  </a:cubicBezTo>
                  <a:cubicBezTo>
                    <a:pt x="289" y="95"/>
                    <a:pt x="298" y="87"/>
                    <a:pt x="304" y="76"/>
                  </a:cubicBezTo>
                  <a:lnTo>
                    <a:pt x="304" y="51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74A988F6-1BC7-443F-8DFF-AB9387795F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1" y="1443"/>
              <a:ext cx="5209" cy="1255"/>
            </a:xfrm>
            <a:custGeom>
              <a:avLst/>
              <a:gdLst>
                <a:gd name="T0" fmla="*/ 0 w 993"/>
                <a:gd name="T1" fmla="*/ 58 h 239"/>
                <a:gd name="T2" fmla="*/ 42 w 993"/>
                <a:gd name="T3" fmla="*/ 85 h 239"/>
                <a:gd name="T4" fmla="*/ 620 w 993"/>
                <a:gd name="T5" fmla="*/ 102 h 239"/>
                <a:gd name="T6" fmla="*/ 620 w 993"/>
                <a:gd name="T7" fmla="*/ 102 h 239"/>
                <a:gd name="T8" fmla="*/ 558 w 993"/>
                <a:gd name="T9" fmla="*/ 58 h 239"/>
                <a:gd name="T10" fmla="*/ 523 w 993"/>
                <a:gd name="T11" fmla="*/ 90 h 239"/>
                <a:gd name="T12" fmla="*/ 552 w 993"/>
                <a:gd name="T13" fmla="*/ 27 h 239"/>
                <a:gd name="T14" fmla="*/ 990 w 993"/>
                <a:gd name="T15" fmla="*/ 11 h 239"/>
                <a:gd name="T16" fmla="*/ 969 w 993"/>
                <a:gd name="T17" fmla="*/ 75 h 239"/>
                <a:gd name="T18" fmla="*/ 952 w 993"/>
                <a:gd name="T19" fmla="*/ 104 h 239"/>
                <a:gd name="T20" fmla="*/ 956 w 993"/>
                <a:gd name="T21" fmla="*/ 17 h 239"/>
                <a:gd name="T22" fmla="*/ 130 w 993"/>
                <a:gd name="T23" fmla="*/ 16 h 239"/>
                <a:gd name="T24" fmla="*/ 131 w 993"/>
                <a:gd name="T25" fmla="*/ 102 h 239"/>
                <a:gd name="T26" fmla="*/ 164 w 993"/>
                <a:gd name="T27" fmla="*/ 102 h 239"/>
                <a:gd name="T28" fmla="*/ 212 w 993"/>
                <a:gd name="T29" fmla="*/ 102 h 239"/>
                <a:gd name="T30" fmla="*/ 212 w 993"/>
                <a:gd name="T31" fmla="*/ 102 h 239"/>
                <a:gd name="T32" fmla="*/ 297 w 993"/>
                <a:gd name="T33" fmla="*/ 82 h 239"/>
                <a:gd name="T34" fmla="*/ 311 w 993"/>
                <a:gd name="T35" fmla="*/ 102 h 239"/>
                <a:gd name="T36" fmla="*/ 655 w 993"/>
                <a:gd name="T37" fmla="*/ 20 h 239"/>
                <a:gd name="T38" fmla="*/ 705 w 993"/>
                <a:gd name="T39" fmla="*/ 20 h 239"/>
                <a:gd name="T40" fmla="*/ 356 w 993"/>
                <a:gd name="T41" fmla="*/ 2 h 239"/>
                <a:gd name="T42" fmla="*/ 380 w 993"/>
                <a:gd name="T43" fmla="*/ 85 h 239"/>
                <a:gd name="T44" fmla="*/ 380 w 993"/>
                <a:gd name="T45" fmla="*/ 43 h 239"/>
                <a:gd name="T46" fmla="*/ 459 w 993"/>
                <a:gd name="T47" fmla="*/ 18 h 239"/>
                <a:gd name="T48" fmla="*/ 459 w 993"/>
                <a:gd name="T49" fmla="*/ 47 h 239"/>
                <a:gd name="T50" fmla="*/ 490 w 993"/>
                <a:gd name="T51" fmla="*/ 59 h 239"/>
                <a:gd name="T52" fmla="*/ 436 w 993"/>
                <a:gd name="T53" fmla="*/ 102 h 239"/>
                <a:gd name="T54" fmla="*/ 907 w 993"/>
                <a:gd name="T55" fmla="*/ 20 h 239"/>
                <a:gd name="T56" fmla="*/ 859 w 993"/>
                <a:gd name="T57" fmla="*/ 20 h 239"/>
                <a:gd name="T58" fmla="*/ 907 w 993"/>
                <a:gd name="T59" fmla="*/ 20 h 239"/>
                <a:gd name="T60" fmla="*/ 792 w 993"/>
                <a:gd name="T61" fmla="*/ 63 h 239"/>
                <a:gd name="T62" fmla="*/ 796 w 993"/>
                <a:gd name="T63" fmla="*/ 2 h 239"/>
                <a:gd name="T64" fmla="*/ 767 w 993"/>
                <a:gd name="T65" fmla="*/ 80 h 239"/>
                <a:gd name="T66" fmla="*/ 754 w 993"/>
                <a:gd name="T67" fmla="*/ 20 h 239"/>
                <a:gd name="T68" fmla="*/ 809 w 993"/>
                <a:gd name="T69" fmla="*/ 20 h 239"/>
                <a:gd name="T70" fmla="*/ 283 w 993"/>
                <a:gd name="T71" fmla="*/ 237 h 239"/>
                <a:gd name="T72" fmla="*/ 249 w 993"/>
                <a:gd name="T73" fmla="*/ 150 h 239"/>
                <a:gd name="T74" fmla="*/ 250 w 993"/>
                <a:gd name="T75" fmla="*/ 237 h 239"/>
                <a:gd name="T76" fmla="*/ 283 w 993"/>
                <a:gd name="T77" fmla="*/ 237 h 239"/>
                <a:gd name="T78" fmla="*/ 639 w 993"/>
                <a:gd name="T79" fmla="*/ 167 h 239"/>
                <a:gd name="T80" fmla="*/ 682 w 993"/>
                <a:gd name="T81" fmla="*/ 153 h 239"/>
                <a:gd name="T82" fmla="*/ 716 w 993"/>
                <a:gd name="T83" fmla="*/ 164 h 239"/>
                <a:gd name="T84" fmla="*/ 607 w 993"/>
                <a:gd name="T85" fmla="*/ 150 h 239"/>
                <a:gd name="T86" fmla="*/ 609 w 993"/>
                <a:gd name="T87" fmla="*/ 237 h 239"/>
                <a:gd name="T88" fmla="*/ 331 w 993"/>
                <a:gd name="T89" fmla="*/ 137 h 239"/>
                <a:gd name="T90" fmla="*/ 24 w 993"/>
                <a:gd name="T91" fmla="*/ 137 h 239"/>
                <a:gd name="T92" fmla="*/ 59 w 993"/>
                <a:gd name="T93" fmla="*/ 137 h 239"/>
                <a:gd name="T94" fmla="*/ 50 w 993"/>
                <a:gd name="T95" fmla="*/ 181 h 239"/>
                <a:gd name="T96" fmla="*/ 101 w 993"/>
                <a:gd name="T97" fmla="*/ 137 h 239"/>
                <a:gd name="T98" fmla="*/ 125 w 993"/>
                <a:gd name="T99" fmla="*/ 217 h 239"/>
                <a:gd name="T100" fmla="*/ 177 w 993"/>
                <a:gd name="T101" fmla="*/ 137 h 239"/>
                <a:gd name="T102" fmla="*/ 404 w 993"/>
                <a:gd name="T103" fmla="*/ 137 h 239"/>
                <a:gd name="T104" fmla="*/ 439 w 993"/>
                <a:gd name="T105" fmla="*/ 137 h 239"/>
                <a:gd name="T106" fmla="*/ 430 w 993"/>
                <a:gd name="T107" fmla="*/ 181 h 239"/>
                <a:gd name="T108" fmla="*/ 519 w 993"/>
                <a:gd name="T109" fmla="*/ 220 h 239"/>
                <a:gd name="T110" fmla="*/ 477 w 993"/>
                <a:gd name="T111" fmla="*/ 193 h 239"/>
                <a:gd name="T112" fmla="*/ 538 w 993"/>
                <a:gd name="T113" fmla="*/ 13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93" h="239">
                  <a:moveTo>
                    <a:pt x="85" y="2"/>
                  </a:moveTo>
                  <a:cubicBezTo>
                    <a:pt x="85" y="58"/>
                    <a:pt x="85" y="58"/>
                    <a:pt x="85" y="58"/>
                  </a:cubicBezTo>
                  <a:cubicBezTo>
                    <a:pt x="85" y="85"/>
                    <a:pt x="72" y="104"/>
                    <a:pt x="42" y="104"/>
                  </a:cubicBezTo>
                  <a:cubicBezTo>
                    <a:pt x="11" y="104"/>
                    <a:pt x="0" y="85"/>
                    <a:pt x="0" y="5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76"/>
                    <a:pt x="27" y="85"/>
                    <a:pt x="42" y="85"/>
                  </a:cubicBezTo>
                  <a:cubicBezTo>
                    <a:pt x="57" y="85"/>
                    <a:pt x="61" y="76"/>
                    <a:pt x="61" y="57"/>
                  </a:cubicBezTo>
                  <a:cubicBezTo>
                    <a:pt x="61" y="2"/>
                    <a:pt x="61" y="2"/>
                    <a:pt x="61" y="2"/>
                  </a:cubicBezTo>
                  <a:lnTo>
                    <a:pt x="85" y="2"/>
                  </a:lnTo>
                  <a:close/>
                  <a:moveTo>
                    <a:pt x="620" y="102"/>
                  </a:moveTo>
                  <a:cubicBezTo>
                    <a:pt x="643" y="102"/>
                    <a:pt x="643" y="102"/>
                    <a:pt x="643" y="102"/>
                  </a:cubicBezTo>
                  <a:cubicBezTo>
                    <a:pt x="643" y="2"/>
                    <a:pt x="643" y="2"/>
                    <a:pt x="643" y="2"/>
                  </a:cubicBezTo>
                  <a:cubicBezTo>
                    <a:pt x="620" y="2"/>
                    <a:pt x="620" y="2"/>
                    <a:pt x="620" y="2"/>
                  </a:cubicBezTo>
                  <a:lnTo>
                    <a:pt x="620" y="102"/>
                  </a:lnTo>
                  <a:close/>
                  <a:moveTo>
                    <a:pt x="601" y="11"/>
                  </a:moveTo>
                  <a:cubicBezTo>
                    <a:pt x="592" y="4"/>
                    <a:pt x="580" y="0"/>
                    <a:pt x="566" y="0"/>
                  </a:cubicBezTo>
                  <a:cubicBezTo>
                    <a:pt x="543" y="0"/>
                    <a:pt x="528" y="12"/>
                    <a:pt x="528" y="28"/>
                  </a:cubicBezTo>
                  <a:cubicBezTo>
                    <a:pt x="528" y="43"/>
                    <a:pt x="537" y="53"/>
                    <a:pt x="558" y="58"/>
                  </a:cubicBezTo>
                  <a:cubicBezTo>
                    <a:pt x="576" y="63"/>
                    <a:pt x="580" y="66"/>
                    <a:pt x="580" y="75"/>
                  </a:cubicBezTo>
                  <a:cubicBezTo>
                    <a:pt x="580" y="82"/>
                    <a:pt x="573" y="86"/>
                    <a:pt x="562" y="86"/>
                  </a:cubicBezTo>
                  <a:cubicBezTo>
                    <a:pt x="552" y="86"/>
                    <a:pt x="543" y="82"/>
                    <a:pt x="536" y="76"/>
                  </a:cubicBezTo>
                  <a:cubicBezTo>
                    <a:pt x="523" y="90"/>
                    <a:pt x="523" y="90"/>
                    <a:pt x="523" y="90"/>
                  </a:cubicBezTo>
                  <a:cubicBezTo>
                    <a:pt x="533" y="98"/>
                    <a:pt x="546" y="104"/>
                    <a:pt x="563" y="104"/>
                  </a:cubicBezTo>
                  <a:cubicBezTo>
                    <a:pt x="586" y="104"/>
                    <a:pt x="605" y="93"/>
                    <a:pt x="605" y="73"/>
                  </a:cubicBezTo>
                  <a:cubicBezTo>
                    <a:pt x="605" y="55"/>
                    <a:pt x="593" y="47"/>
                    <a:pt x="573" y="41"/>
                  </a:cubicBezTo>
                  <a:cubicBezTo>
                    <a:pt x="556" y="37"/>
                    <a:pt x="552" y="34"/>
                    <a:pt x="552" y="27"/>
                  </a:cubicBezTo>
                  <a:cubicBezTo>
                    <a:pt x="552" y="21"/>
                    <a:pt x="558" y="17"/>
                    <a:pt x="568" y="17"/>
                  </a:cubicBezTo>
                  <a:cubicBezTo>
                    <a:pt x="576" y="17"/>
                    <a:pt x="584" y="20"/>
                    <a:pt x="592" y="26"/>
                  </a:cubicBezTo>
                  <a:cubicBezTo>
                    <a:pt x="601" y="11"/>
                    <a:pt x="601" y="11"/>
                    <a:pt x="601" y="11"/>
                  </a:cubicBezTo>
                  <a:moveTo>
                    <a:pt x="990" y="11"/>
                  </a:moveTo>
                  <a:cubicBezTo>
                    <a:pt x="981" y="4"/>
                    <a:pt x="969" y="0"/>
                    <a:pt x="955" y="0"/>
                  </a:cubicBezTo>
                  <a:cubicBezTo>
                    <a:pt x="932" y="0"/>
                    <a:pt x="917" y="12"/>
                    <a:pt x="917" y="28"/>
                  </a:cubicBezTo>
                  <a:cubicBezTo>
                    <a:pt x="917" y="43"/>
                    <a:pt x="926" y="53"/>
                    <a:pt x="946" y="58"/>
                  </a:cubicBezTo>
                  <a:cubicBezTo>
                    <a:pt x="965" y="63"/>
                    <a:pt x="969" y="66"/>
                    <a:pt x="969" y="75"/>
                  </a:cubicBezTo>
                  <a:cubicBezTo>
                    <a:pt x="969" y="82"/>
                    <a:pt x="962" y="86"/>
                    <a:pt x="951" y="86"/>
                  </a:cubicBezTo>
                  <a:cubicBezTo>
                    <a:pt x="941" y="86"/>
                    <a:pt x="932" y="82"/>
                    <a:pt x="924" y="76"/>
                  </a:cubicBezTo>
                  <a:cubicBezTo>
                    <a:pt x="912" y="90"/>
                    <a:pt x="912" y="90"/>
                    <a:pt x="912" y="90"/>
                  </a:cubicBezTo>
                  <a:cubicBezTo>
                    <a:pt x="921" y="98"/>
                    <a:pt x="935" y="104"/>
                    <a:pt x="952" y="104"/>
                  </a:cubicBezTo>
                  <a:cubicBezTo>
                    <a:pt x="974" y="104"/>
                    <a:pt x="993" y="93"/>
                    <a:pt x="993" y="73"/>
                  </a:cubicBezTo>
                  <a:cubicBezTo>
                    <a:pt x="993" y="55"/>
                    <a:pt x="982" y="47"/>
                    <a:pt x="962" y="41"/>
                  </a:cubicBezTo>
                  <a:cubicBezTo>
                    <a:pt x="945" y="37"/>
                    <a:pt x="941" y="34"/>
                    <a:pt x="941" y="27"/>
                  </a:cubicBezTo>
                  <a:cubicBezTo>
                    <a:pt x="941" y="21"/>
                    <a:pt x="946" y="17"/>
                    <a:pt x="956" y="17"/>
                  </a:cubicBezTo>
                  <a:cubicBezTo>
                    <a:pt x="965" y="17"/>
                    <a:pt x="973" y="20"/>
                    <a:pt x="981" y="26"/>
                  </a:cubicBezTo>
                  <a:cubicBezTo>
                    <a:pt x="990" y="11"/>
                    <a:pt x="990" y="11"/>
                    <a:pt x="990" y="11"/>
                  </a:cubicBezTo>
                  <a:moveTo>
                    <a:pt x="160" y="0"/>
                  </a:moveTo>
                  <a:cubicBezTo>
                    <a:pt x="148" y="0"/>
                    <a:pt x="138" y="6"/>
                    <a:pt x="130" y="16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31" y="102"/>
                    <a:pt x="131" y="102"/>
                    <a:pt x="131" y="102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7" y="23"/>
                    <a:pt x="144" y="18"/>
                    <a:pt x="152" y="18"/>
                  </a:cubicBezTo>
                  <a:cubicBezTo>
                    <a:pt x="160" y="18"/>
                    <a:pt x="164" y="21"/>
                    <a:pt x="164" y="34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88" y="102"/>
                    <a:pt x="188" y="102"/>
                    <a:pt x="188" y="102"/>
                  </a:cubicBezTo>
                  <a:cubicBezTo>
                    <a:pt x="188" y="30"/>
                    <a:pt x="188" y="30"/>
                    <a:pt x="188" y="30"/>
                  </a:cubicBezTo>
                  <a:cubicBezTo>
                    <a:pt x="188" y="11"/>
                    <a:pt x="178" y="0"/>
                    <a:pt x="160" y="0"/>
                  </a:cubicBezTo>
                  <a:moveTo>
                    <a:pt x="212" y="102"/>
                  </a:moveTo>
                  <a:cubicBezTo>
                    <a:pt x="236" y="102"/>
                    <a:pt x="236" y="102"/>
                    <a:pt x="236" y="102"/>
                  </a:cubicBezTo>
                  <a:cubicBezTo>
                    <a:pt x="236" y="2"/>
                    <a:pt x="236" y="2"/>
                    <a:pt x="236" y="2"/>
                  </a:cubicBezTo>
                  <a:cubicBezTo>
                    <a:pt x="212" y="2"/>
                    <a:pt x="212" y="2"/>
                    <a:pt x="212" y="2"/>
                  </a:cubicBezTo>
                  <a:lnTo>
                    <a:pt x="212" y="102"/>
                  </a:lnTo>
                  <a:close/>
                  <a:moveTo>
                    <a:pt x="311" y="102"/>
                  </a:moveTo>
                  <a:cubicBezTo>
                    <a:pt x="343" y="2"/>
                    <a:pt x="343" y="2"/>
                    <a:pt x="343" y="2"/>
                  </a:cubicBezTo>
                  <a:cubicBezTo>
                    <a:pt x="319" y="2"/>
                    <a:pt x="319" y="2"/>
                    <a:pt x="319" y="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75" y="2"/>
                    <a:pt x="275" y="2"/>
                    <a:pt x="275" y="2"/>
                  </a:cubicBezTo>
                  <a:cubicBezTo>
                    <a:pt x="249" y="2"/>
                    <a:pt x="249" y="2"/>
                    <a:pt x="249" y="2"/>
                  </a:cubicBezTo>
                  <a:cubicBezTo>
                    <a:pt x="282" y="102"/>
                    <a:pt x="282" y="102"/>
                    <a:pt x="282" y="102"/>
                  </a:cubicBezTo>
                  <a:lnTo>
                    <a:pt x="311" y="102"/>
                  </a:lnTo>
                  <a:close/>
                  <a:moveTo>
                    <a:pt x="730" y="20"/>
                  </a:moveTo>
                  <a:cubicBezTo>
                    <a:pt x="732" y="2"/>
                    <a:pt x="732" y="2"/>
                    <a:pt x="732" y="2"/>
                  </a:cubicBezTo>
                  <a:cubicBezTo>
                    <a:pt x="655" y="2"/>
                    <a:pt x="655" y="2"/>
                    <a:pt x="655" y="2"/>
                  </a:cubicBezTo>
                  <a:cubicBezTo>
                    <a:pt x="655" y="20"/>
                    <a:pt x="655" y="20"/>
                    <a:pt x="655" y="20"/>
                  </a:cubicBezTo>
                  <a:cubicBezTo>
                    <a:pt x="681" y="20"/>
                    <a:pt x="681" y="20"/>
                    <a:pt x="681" y="20"/>
                  </a:cubicBezTo>
                  <a:cubicBezTo>
                    <a:pt x="681" y="102"/>
                    <a:pt x="681" y="102"/>
                    <a:pt x="681" y="102"/>
                  </a:cubicBezTo>
                  <a:cubicBezTo>
                    <a:pt x="705" y="102"/>
                    <a:pt x="705" y="102"/>
                    <a:pt x="705" y="102"/>
                  </a:cubicBezTo>
                  <a:cubicBezTo>
                    <a:pt x="705" y="20"/>
                    <a:pt x="705" y="20"/>
                    <a:pt x="705" y="20"/>
                  </a:cubicBezTo>
                  <a:lnTo>
                    <a:pt x="730" y="20"/>
                  </a:lnTo>
                  <a:close/>
                  <a:moveTo>
                    <a:pt x="415" y="19"/>
                  </a:moveTo>
                  <a:cubicBezTo>
                    <a:pt x="417" y="2"/>
                    <a:pt x="417" y="2"/>
                    <a:pt x="417" y="2"/>
                  </a:cubicBezTo>
                  <a:cubicBezTo>
                    <a:pt x="356" y="2"/>
                    <a:pt x="356" y="2"/>
                    <a:pt x="356" y="2"/>
                  </a:cubicBezTo>
                  <a:cubicBezTo>
                    <a:pt x="356" y="102"/>
                    <a:pt x="356" y="102"/>
                    <a:pt x="356" y="102"/>
                  </a:cubicBezTo>
                  <a:cubicBezTo>
                    <a:pt x="417" y="102"/>
                    <a:pt x="417" y="102"/>
                    <a:pt x="417" y="102"/>
                  </a:cubicBezTo>
                  <a:cubicBezTo>
                    <a:pt x="417" y="85"/>
                    <a:pt x="417" y="85"/>
                    <a:pt x="417" y="85"/>
                  </a:cubicBezTo>
                  <a:cubicBezTo>
                    <a:pt x="380" y="85"/>
                    <a:pt x="380" y="85"/>
                    <a:pt x="380" y="85"/>
                  </a:cubicBezTo>
                  <a:cubicBezTo>
                    <a:pt x="380" y="59"/>
                    <a:pt x="380" y="59"/>
                    <a:pt x="380" y="59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380" y="43"/>
                    <a:pt x="380" y="43"/>
                    <a:pt x="380" y="43"/>
                  </a:cubicBezTo>
                  <a:cubicBezTo>
                    <a:pt x="380" y="19"/>
                    <a:pt x="380" y="19"/>
                    <a:pt x="380" y="19"/>
                  </a:cubicBezTo>
                  <a:lnTo>
                    <a:pt x="415" y="19"/>
                  </a:lnTo>
                  <a:close/>
                  <a:moveTo>
                    <a:pt x="459" y="47"/>
                  </a:moveTo>
                  <a:cubicBezTo>
                    <a:pt x="459" y="18"/>
                    <a:pt x="459" y="18"/>
                    <a:pt x="459" y="18"/>
                  </a:cubicBezTo>
                  <a:cubicBezTo>
                    <a:pt x="468" y="18"/>
                    <a:pt x="468" y="18"/>
                    <a:pt x="468" y="18"/>
                  </a:cubicBezTo>
                  <a:cubicBezTo>
                    <a:pt x="480" y="18"/>
                    <a:pt x="485" y="23"/>
                    <a:pt x="485" y="32"/>
                  </a:cubicBezTo>
                  <a:cubicBezTo>
                    <a:pt x="485" y="43"/>
                    <a:pt x="480" y="47"/>
                    <a:pt x="469" y="47"/>
                  </a:cubicBezTo>
                  <a:lnTo>
                    <a:pt x="459" y="47"/>
                  </a:lnTo>
                  <a:close/>
                  <a:moveTo>
                    <a:pt x="469" y="64"/>
                  </a:moveTo>
                  <a:cubicBezTo>
                    <a:pt x="489" y="102"/>
                    <a:pt x="489" y="102"/>
                    <a:pt x="489" y="102"/>
                  </a:cubicBezTo>
                  <a:cubicBezTo>
                    <a:pt x="516" y="102"/>
                    <a:pt x="516" y="102"/>
                    <a:pt x="516" y="102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503" y="53"/>
                    <a:pt x="510" y="45"/>
                    <a:pt x="510" y="32"/>
                  </a:cubicBezTo>
                  <a:cubicBezTo>
                    <a:pt x="510" y="11"/>
                    <a:pt x="496" y="2"/>
                    <a:pt x="468" y="2"/>
                  </a:cubicBezTo>
                  <a:cubicBezTo>
                    <a:pt x="436" y="2"/>
                    <a:pt x="436" y="2"/>
                    <a:pt x="436" y="2"/>
                  </a:cubicBezTo>
                  <a:cubicBezTo>
                    <a:pt x="436" y="102"/>
                    <a:pt x="436" y="102"/>
                    <a:pt x="436" y="102"/>
                  </a:cubicBezTo>
                  <a:cubicBezTo>
                    <a:pt x="459" y="102"/>
                    <a:pt x="459" y="102"/>
                    <a:pt x="459" y="102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69" y="64"/>
                  </a:lnTo>
                  <a:close/>
                  <a:moveTo>
                    <a:pt x="907" y="20"/>
                  </a:moveTo>
                  <a:cubicBezTo>
                    <a:pt x="910" y="2"/>
                    <a:pt x="910" y="2"/>
                    <a:pt x="910" y="2"/>
                  </a:cubicBezTo>
                  <a:cubicBezTo>
                    <a:pt x="833" y="2"/>
                    <a:pt x="833" y="2"/>
                    <a:pt x="833" y="2"/>
                  </a:cubicBezTo>
                  <a:cubicBezTo>
                    <a:pt x="833" y="20"/>
                    <a:pt x="833" y="20"/>
                    <a:pt x="833" y="20"/>
                  </a:cubicBezTo>
                  <a:cubicBezTo>
                    <a:pt x="859" y="20"/>
                    <a:pt x="859" y="20"/>
                    <a:pt x="859" y="20"/>
                  </a:cubicBezTo>
                  <a:cubicBezTo>
                    <a:pt x="859" y="102"/>
                    <a:pt x="859" y="102"/>
                    <a:pt x="859" y="102"/>
                  </a:cubicBezTo>
                  <a:cubicBezTo>
                    <a:pt x="883" y="102"/>
                    <a:pt x="883" y="102"/>
                    <a:pt x="883" y="102"/>
                  </a:cubicBezTo>
                  <a:cubicBezTo>
                    <a:pt x="883" y="20"/>
                    <a:pt x="883" y="20"/>
                    <a:pt x="883" y="20"/>
                  </a:cubicBezTo>
                  <a:lnTo>
                    <a:pt x="907" y="20"/>
                  </a:lnTo>
                  <a:close/>
                  <a:moveTo>
                    <a:pt x="792" y="63"/>
                  </a:moveTo>
                  <a:cubicBezTo>
                    <a:pt x="771" y="63"/>
                    <a:pt x="771" y="63"/>
                    <a:pt x="771" y="63"/>
                  </a:cubicBezTo>
                  <a:cubicBezTo>
                    <a:pt x="781" y="19"/>
                    <a:pt x="781" y="19"/>
                    <a:pt x="781" y="19"/>
                  </a:cubicBezTo>
                  <a:lnTo>
                    <a:pt x="792" y="63"/>
                  </a:lnTo>
                  <a:close/>
                  <a:moveTo>
                    <a:pt x="796" y="80"/>
                  </a:moveTo>
                  <a:cubicBezTo>
                    <a:pt x="801" y="102"/>
                    <a:pt x="801" y="102"/>
                    <a:pt x="801" y="102"/>
                  </a:cubicBezTo>
                  <a:cubicBezTo>
                    <a:pt x="826" y="102"/>
                    <a:pt x="826" y="102"/>
                    <a:pt x="826" y="102"/>
                  </a:cubicBezTo>
                  <a:cubicBezTo>
                    <a:pt x="796" y="2"/>
                    <a:pt x="796" y="2"/>
                    <a:pt x="796" y="2"/>
                  </a:cubicBezTo>
                  <a:cubicBezTo>
                    <a:pt x="767" y="2"/>
                    <a:pt x="767" y="2"/>
                    <a:pt x="767" y="2"/>
                  </a:cubicBezTo>
                  <a:cubicBezTo>
                    <a:pt x="737" y="102"/>
                    <a:pt x="737" y="102"/>
                    <a:pt x="737" y="102"/>
                  </a:cubicBezTo>
                  <a:cubicBezTo>
                    <a:pt x="762" y="102"/>
                    <a:pt x="762" y="102"/>
                    <a:pt x="762" y="102"/>
                  </a:cubicBezTo>
                  <a:cubicBezTo>
                    <a:pt x="767" y="80"/>
                    <a:pt x="767" y="80"/>
                    <a:pt x="767" y="80"/>
                  </a:cubicBezTo>
                  <a:lnTo>
                    <a:pt x="796" y="80"/>
                  </a:lnTo>
                  <a:close/>
                  <a:moveTo>
                    <a:pt x="740" y="2"/>
                  </a:moveTo>
                  <a:cubicBezTo>
                    <a:pt x="740" y="20"/>
                    <a:pt x="740" y="20"/>
                    <a:pt x="740" y="20"/>
                  </a:cubicBezTo>
                  <a:cubicBezTo>
                    <a:pt x="754" y="20"/>
                    <a:pt x="754" y="20"/>
                    <a:pt x="754" y="20"/>
                  </a:cubicBezTo>
                  <a:cubicBezTo>
                    <a:pt x="757" y="2"/>
                    <a:pt x="757" y="2"/>
                    <a:pt x="757" y="2"/>
                  </a:cubicBezTo>
                  <a:lnTo>
                    <a:pt x="740" y="2"/>
                  </a:lnTo>
                  <a:close/>
                  <a:moveTo>
                    <a:pt x="809" y="2"/>
                  </a:moveTo>
                  <a:cubicBezTo>
                    <a:pt x="809" y="20"/>
                    <a:pt x="809" y="20"/>
                    <a:pt x="809" y="20"/>
                  </a:cubicBezTo>
                  <a:cubicBezTo>
                    <a:pt x="824" y="20"/>
                    <a:pt x="824" y="20"/>
                    <a:pt x="824" y="20"/>
                  </a:cubicBezTo>
                  <a:cubicBezTo>
                    <a:pt x="826" y="2"/>
                    <a:pt x="826" y="2"/>
                    <a:pt x="826" y="2"/>
                  </a:cubicBezTo>
                  <a:lnTo>
                    <a:pt x="809" y="2"/>
                  </a:lnTo>
                  <a:close/>
                  <a:moveTo>
                    <a:pt x="283" y="237"/>
                  </a:moveTo>
                  <a:cubicBezTo>
                    <a:pt x="307" y="237"/>
                    <a:pt x="307" y="237"/>
                    <a:pt x="307" y="237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46"/>
                    <a:pt x="298" y="135"/>
                    <a:pt x="280" y="135"/>
                  </a:cubicBezTo>
                  <a:cubicBezTo>
                    <a:pt x="268" y="135"/>
                    <a:pt x="257" y="140"/>
                    <a:pt x="249" y="150"/>
                  </a:cubicBezTo>
                  <a:cubicBezTo>
                    <a:pt x="247" y="137"/>
                    <a:pt x="247" y="137"/>
                    <a:pt x="247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237"/>
                    <a:pt x="226" y="237"/>
                    <a:pt x="226" y="237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256" y="159"/>
                    <a:pt x="262" y="153"/>
                    <a:pt x="271" y="153"/>
                  </a:cubicBezTo>
                  <a:cubicBezTo>
                    <a:pt x="279" y="153"/>
                    <a:pt x="283" y="157"/>
                    <a:pt x="283" y="167"/>
                  </a:cubicBezTo>
                  <a:lnTo>
                    <a:pt x="283" y="237"/>
                  </a:lnTo>
                  <a:close/>
                  <a:moveTo>
                    <a:pt x="609" y="237"/>
                  </a:moveTo>
                  <a:cubicBezTo>
                    <a:pt x="609" y="166"/>
                    <a:pt x="609" y="166"/>
                    <a:pt x="609" y="166"/>
                  </a:cubicBezTo>
                  <a:cubicBezTo>
                    <a:pt x="614" y="159"/>
                    <a:pt x="621" y="153"/>
                    <a:pt x="628" y="153"/>
                  </a:cubicBezTo>
                  <a:cubicBezTo>
                    <a:pt x="635" y="153"/>
                    <a:pt x="639" y="157"/>
                    <a:pt x="639" y="167"/>
                  </a:cubicBezTo>
                  <a:cubicBezTo>
                    <a:pt x="639" y="237"/>
                    <a:pt x="639" y="237"/>
                    <a:pt x="639" y="237"/>
                  </a:cubicBezTo>
                  <a:cubicBezTo>
                    <a:pt x="663" y="237"/>
                    <a:pt x="663" y="237"/>
                    <a:pt x="663" y="237"/>
                  </a:cubicBezTo>
                  <a:cubicBezTo>
                    <a:pt x="663" y="166"/>
                    <a:pt x="663" y="166"/>
                    <a:pt x="663" y="166"/>
                  </a:cubicBezTo>
                  <a:cubicBezTo>
                    <a:pt x="668" y="159"/>
                    <a:pt x="674" y="153"/>
                    <a:pt x="682" y="153"/>
                  </a:cubicBezTo>
                  <a:cubicBezTo>
                    <a:pt x="689" y="153"/>
                    <a:pt x="692" y="157"/>
                    <a:pt x="692" y="167"/>
                  </a:cubicBezTo>
                  <a:cubicBezTo>
                    <a:pt x="692" y="237"/>
                    <a:pt x="692" y="237"/>
                    <a:pt x="692" y="237"/>
                  </a:cubicBezTo>
                  <a:cubicBezTo>
                    <a:pt x="716" y="237"/>
                    <a:pt x="716" y="237"/>
                    <a:pt x="716" y="237"/>
                  </a:cubicBezTo>
                  <a:cubicBezTo>
                    <a:pt x="716" y="164"/>
                    <a:pt x="716" y="164"/>
                    <a:pt x="716" y="164"/>
                  </a:cubicBezTo>
                  <a:cubicBezTo>
                    <a:pt x="716" y="146"/>
                    <a:pt x="708" y="135"/>
                    <a:pt x="690" y="135"/>
                  </a:cubicBezTo>
                  <a:cubicBezTo>
                    <a:pt x="680" y="135"/>
                    <a:pt x="669" y="140"/>
                    <a:pt x="660" y="150"/>
                  </a:cubicBezTo>
                  <a:cubicBezTo>
                    <a:pt x="657" y="140"/>
                    <a:pt x="649" y="135"/>
                    <a:pt x="636" y="135"/>
                  </a:cubicBezTo>
                  <a:cubicBezTo>
                    <a:pt x="626" y="135"/>
                    <a:pt x="616" y="140"/>
                    <a:pt x="607" y="150"/>
                  </a:cubicBezTo>
                  <a:cubicBezTo>
                    <a:pt x="606" y="137"/>
                    <a:pt x="606" y="137"/>
                    <a:pt x="606" y="137"/>
                  </a:cubicBezTo>
                  <a:cubicBezTo>
                    <a:pt x="585" y="137"/>
                    <a:pt x="585" y="137"/>
                    <a:pt x="585" y="137"/>
                  </a:cubicBezTo>
                  <a:cubicBezTo>
                    <a:pt x="585" y="237"/>
                    <a:pt x="585" y="237"/>
                    <a:pt x="585" y="237"/>
                  </a:cubicBezTo>
                  <a:lnTo>
                    <a:pt x="609" y="237"/>
                  </a:lnTo>
                  <a:close/>
                  <a:moveTo>
                    <a:pt x="331" y="237"/>
                  </a:moveTo>
                  <a:cubicBezTo>
                    <a:pt x="355" y="237"/>
                    <a:pt x="355" y="237"/>
                    <a:pt x="355" y="237"/>
                  </a:cubicBezTo>
                  <a:cubicBezTo>
                    <a:pt x="355" y="137"/>
                    <a:pt x="355" y="137"/>
                    <a:pt x="355" y="137"/>
                  </a:cubicBezTo>
                  <a:cubicBezTo>
                    <a:pt x="331" y="137"/>
                    <a:pt x="331" y="137"/>
                    <a:pt x="331" y="137"/>
                  </a:cubicBezTo>
                  <a:lnTo>
                    <a:pt x="331" y="237"/>
                  </a:lnTo>
                  <a:close/>
                  <a:moveTo>
                    <a:pt x="0" y="237"/>
                  </a:moveTo>
                  <a:cubicBezTo>
                    <a:pt x="24" y="237"/>
                    <a:pt x="24" y="237"/>
                    <a:pt x="24" y="237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0" y="137"/>
                    <a:pt x="0" y="137"/>
                    <a:pt x="0" y="137"/>
                  </a:cubicBezTo>
                  <a:lnTo>
                    <a:pt x="0" y="237"/>
                  </a:lnTo>
                  <a:close/>
                  <a:moveTo>
                    <a:pt x="84" y="137"/>
                  </a:moveTo>
                  <a:cubicBezTo>
                    <a:pt x="59" y="137"/>
                    <a:pt x="59" y="137"/>
                    <a:pt x="59" y="137"/>
                  </a:cubicBezTo>
                  <a:cubicBezTo>
                    <a:pt x="25" y="182"/>
                    <a:pt x="25" y="182"/>
                    <a:pt x="25" y="182"/>
                  </a:cubicBezTo>
                  <a:cubicBezTo>
                    <a:pt x="59" y="237"/>
                    <a:pt x="59" y="237"/>
                    <a:pt x="59" y="237"/>
                  </a:cubicBezTo>
                  <a:cubicBezTo>
                    <a:pt x="86" y="237"/>
                    <a:pt x="86" y="237"/>
                    <a:pt x="86" y="237"/>
                  </a:cubicBezTo>
                  <a:cubicBezTo>
                    <a:pt x="50" y="181"/>
                    <a:pt x="50" y="181"/>
                    <a:pt x="50" y="181"/>
                  </a:cubicBezTo>
                  <a:lnTo>
                    <a:pt x="84" y="137"/>
                  </a:lnTo>
                  <a:close/>
                  <a:moveTo>
                    <a:pt x="125" y="217"/>
                  </a:moveTo>
                  <a:cubicBezTo>
                    <a:pt x="125" y="137"/>
                    <a:pt x="125" y="137"/>
                    <a:pt x="125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237"/>
                    <a:pt x="101" y="237"/>
                    <a:pt x="101" y="237"/>
                  </a:cubicBezTo>
                  <a:cubicBezTo>
                    <a:pt x="155" y="237"/>
                    <a:pt x="155" y="237"/>
                    <a:pt x="155" y="237"/>
                  </a:cubicBezTo>
                  <a:cubicBezTo>
                    <a:pt x="159" y="217"/>
                    <a:pt x="159" y="217"/>
                    <a:pt x="159" y="217"/>
                  </a:cubicBezTo>
                  <a:lnTo>
                    <a:pt x="125" y="217"/>
                  </a:lnTo>
                  <a:close/>
                  <a:moveTo>
                    <a:pt x="177" y="237"/>
                  </a:moveTo>
                  <a:cubicBezTo>
                    <a:pt x="201" y="237"/>
                    <a:pt x="201" y="237"/>
                    <a:pt x="201" y="237"/>
                  </a:cubicBezTo>
                  <a:cubicBezTo>
                    <a:pt x="201" y="137"/>
                    <a:pt x="201" y="137"/>
                    <a:pt x="201" y="137"/>
                  </a:cubicBezTo>
                  <a:cubicBezTo>
                    <a:pt x="177" y="137"/>
                    <a:pt x="177" y="137"/>
                    <a:pt x="177" y="137"/>
                  </a:cubicBezTo>
                  <a:lnTo>
                    <a:pt x="177" y="237"/>
                  </a:lnTo>
                  <a:close/>
                  <a:moveTo>
                    <a:pt x="380" y="237"/>
                  </a:moveTo>
                  <a:cubicBezTo>
                    <a:pt x="404" y="237"/>
                    <a:pt x="404" y="237"/>
                    <a:pt x="404" y="237"/>
                  </a:cubicBezTo>
                  <a:cubicBezTo>
                    <a:pt x="404" y="137"/>
                    <a:pt x="404" y="137"/>
                    <a:pt x="404" y="137"/>
                  </a:cubicBezTo>
                  <a:cubicBezTo>
                    <a:pt x="380" y="137"/>
                    <a:pt x="380" y="137"/>
                    <a:pt x="380" y="137"/>
                  </a:cubicBezTo>
                  <a:lnTo>
                    <a:pt x="380" y="237"/>
                  </a:lnTo>
                  <a:close/>
                  <a:moveTo>
                    <a:pt x="464" y="137"/>
                  </a:moveTo>
                  <a:cubicBezTo>
                    <a:pt x="439" y="137"/>
                    <a:pt x="439" y="137"/>
                    <a:pt x="439" y="137"/>
                  </a:cubicBezTo>
                  <a:cubicBezTo>
                    <a:pt x="405" y="182"/>
                    <a:pt x="405" y="182"/>
                    <a:pt x="405" y="182"/>
                  </a:cubicBezTo>
                  <a:cubicBezTo>
                    <a:pt x="439" y="237"/>
                    <a:pt x="439" y="237"/>
                    <a:pt x="439" y="237"/>
                  </a:cubicBezTo>
                  <a:cubicBezTo>
                    <a:pt x="467" y="237"/>
                    <a:pt x="467" y="237"/>
                    <a:pt x="467" y="237"/>
                  </a:cubicBezTo>
                  <a:cubicBezTo>
                    <a:pt x="430" y="181"/>
                    <a:pt x="430" y="181"/>
                    <a:pt x="430" y="181"/>
                  </a:cubicBezTo>
                  <a:lnTo>
                    <a:pt x="464" y="137"/>
                  </a:lnTo>
                  <a:close/>
                  <a:moveTo>
                    <a:pt x="538" y="137"/>
                  </a:moveTo>
                  <a:cubicBezTo>
                    <a:pt x="538" y="192"/>
                    <a:pt x="538" y="192"/>
                    <a:pt x="538" y="192"/>
                  </a:cubicBezTo>
                  <a:cubicBezTo>
                    <a:pt x="538" y="211"/>
                    <a:pt x="535" y="220"/>
                    <a:pt x="519" y="220"/>
                  </a:cubicBezTo>
                  <a:cubicBezTo>
                    <a:pt x="504" y="220"/>
                    <a:pt x="501" y="211"/>
                    <a:pt x="501" y="192"/>
                  </a:cubicBezTo>
                  <a:cubicBezTo>
                    <a:pt x="501" y="137"/>
                    <a:pt x="501" y="137"/>
                    <a:pt x="501" y="137"/>
                  </a:cubicBezTo>
                  <a:cubicBezTo>
                    <a:pt x="477" y="137"/>
                    <a:pt x="477" y="137"/>
                    <a:pt x="477" y="137"/>
                  </a:cubicBezTo>
                  <a:cubicBezTo>
                    <a:pt x="477" y="193"/>
                    <a:pt x="477" y="193"/>
                    <a:pt x="477" y="193"/>
                  </a:cubicBezTo>
                  <a:cubicBezTo>
                    <a:pt x="477" y="220"/>
                    <a:pt x="489" y="239"/>
                    <a:pt x="519" y="239"/>
                  </a:cubicBezTo>
                  <a:cubicBezTo>
                    <a:pt x="550" y="239"/>
                    <a:pt x="562" y="220"/>
                    <a:pt x="562" y="193"/>
                  </a:cubicBezTo>
                  <a:cubicBezTo>
                    <a:pt x="562" y="137"/>
                    <a:pt x="562" y="137"/>
                    <a:pt x="562" y="137"/>
                  </a:cubicBezTo>
                  <a:lnTo>
                    <a:pt x="538" y="137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23C0F338-632E-4FD2-8A30-7E3BD4CDFF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5" y="740"/>
              <a:ext cx="425" cy="567"/>
            </a:xfrm>
            <a:custGeom>
              <a:avLst/>
              <a:gdLst>
                <a:gd name="T0" fmla="*/ 0 w 425"/>
                <a:gd name="T1" fmla="*/ 567 h 567"/>
                <a:gd name="T2" fmla="*/ 0 w 425"/>
                <a:gd name="T3" fmla="*/ 247 h 567"/>
                <a:gd name="T4" fmla="*/ 425 w 425"/>
                <a:gd name="T5" fmla="*/ 0 h 567"/>
                <a:gd name="T6" fmla="*/ 425 w 425"/>
                <a:gd name="T7" fmla="*/ 320 h 567"/>
                <a:gd name="T8" fmla="*/ 0 w 425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567">
                  <a:moveTo>
                    <a:pt x="0" y="567"/>
                  </a:moveTo>
                  <a:lnTo>
                    <a:pt x="0" y="247"/>
                  </a:lnTo>
                  <a:lnTo>
                    <a:pt x="425" y="0"/>
                  </a:lnTo>
                  <a:lnTo>
                    <a:pt x="425" y="320"/>
                  </a:lnTo>
                  <a:lnTo>
                    <a:pt x="0" y="567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BB25DBC-4C7B-4616-93D4-EAE5408DD9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740"/>
              <a:ext cx="425" cy="567"/>
            </a:xfrm>
            <a:custGeom>
              <a:avLst/>
              <a:gdLst>
                <a:gd name="T0" fmla="*/ 0 w 425"/>
                <a:gd name="T1" fmla="*/ 0 h 567"/>
                <a:gd name="T2" fmla="*/ 0 w 425"/>
                <a:gd name="T3" fmla="*/ 320 h 567"/>
                <a:gd name="T4" fmla="*/ 425 w 425"/>
                <a:gd name="T5" fmla="*/ 567 h 567"/>
                <a:gd name="T6" fmla="*/ 425 w 425"/>
                <a:gd name="T7" fmla="*/ 247 h 567"/>
                <a:gd name="T8" fmla="*/ 0 w 425"/>
                <a:gd name="T9" fmla="*/ 0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567">
                  <a:moveTo>
                    <a:pt x="0" y="0"/>
                  </a:moveTo>
                  <a:lnTo>
                    <a:pt x="0" y="320"/>
                  </a:lnTo>
                  <a:lnTo>
                    <a:pt x="425" y="567"/>
                  </a:lnTo>
                  <a:lnTo>
                    <a:pt x="425" y="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10C50B10-9DAB-4356-A21F-8390AF52FE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0" y="1144"/>
              <a:ext cx="425" cy="404"/>
            </a:xfrm>
            <a:custGeom>
              <a:avLst/>
              <a:gdLst>
                <a:gd name="T0" fmla="*/ 0 w 425"/>
                <a:gd name="T1" fmla="*/ 404 h 404"/>
                <a:gd name="T2" fmla="*/ 0 w 425"/>
                <a:gd name="T3" fmla="*/ 84 h 404"/>
                <a:gd name="T4" fmla="*/ 147 w 425"/>
                <a:gd name="T5" fmla="*/ 0 h 404"/>
                <a:gd name="T6" fmla="*/ 425 w 425"/>
                <a:gd name="T7" fmla="*/ 163 h 404"/>
                <a:gd name="T8" fmla="*/ 0 w 425"/>
                <a:gd name="T9" fmla="*/ 404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5" h="404">
                  <a:moveTo>
                    <a:pt x="0" y="404"/>
                  </a:moveTo>
                  <a:lnTo>
                    <a:pt x="0" y="84"/>
                  </a:lnTo>
                  <a:lnTo>
                    <a:pt x="147" y="0"/>
                  </a:lnTo>
                  <a:lnTo>
                    <a:pt x="425" y="163"/>
                  </a:lnTo>
                  <a:lnTo>
                    <a:pt x="0" y="404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44593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56A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3.avi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avi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744" y="1509792"/>
            <a:ext cx="5992467" cy="327831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2B1A8BA-DDEC-443B-85FD-DB8116993D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40297"/>
            <a:ext cx="2847481" cy="3516714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is relevant to evaluate </a:t>
            </a:r>
            <a:r>
              <a:rPr lang="en-US" b="1" dirty="0"/>
              <a:t>musculoskeletal joint conditions</a:t>
            </a:r>
            <a:r>
              <a:rPr lang="en-US" dirty="0"/>
              <a:t> in the context of </a:t>
            </a:r>
            <a:r>
              <a:rPr lang="en-US" b="1" dirty="0"/>
              <a:t>motion </a:t>
            </a:r>
            <a:r>
              <a:rPr lang="en-US" dirty="0"/>
              <a:t>as  </a:t>
            </a:r>
            <a:r>
              <a:rPr lang="en-GB" dirty="0"/>
              <a:t>abnormalities can be implicated in the </a:t>
            </a:r>
            <a:r>
              <a:rPr lang="en-GB" b="1" dirty="0"/>
              <a:t>onset and progression of degenerative conditions </a:t>
            </a:r>
            <a:r>
              <a:rPr lang="en-GB" dirty="0"/>
              <a:t>such as osteoarthritis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b="1" dirty="0"/>
              <a:t>MRI-safe device </a:t>
            </a:r>
            <a:r>
              <a:rPr lang="en-US" dirty="0"/>
              <a:t>that allows guided and loaded knee motion within the scanner bore, a </a:t>
            </a:r>
            <a:r>
              <a:rPr lang="en-US" b="1" dirty="0"/>
              <a:t>rotary encoder </a:t>
            </a:r>
            <a:r>
              <a:rPr lang="en-US" dirty="0"/>
              <a:t>and </a:t>
            </a:r>
            <a:r>
              <a:rPr lang="en-US" b="1" dirty="0"/>
              <a:t>reconstruction techniques such as CINE </a:t>
            </a:r>
            <a:r>
              <a:rPr lang="en-US" dirty="0"/>
              <a:t>help achieve high-resolution imaging during joint motion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 a detailed description of the device:</a:t>
            </a:r>
            <a:r>
              <a:rPr lang="pt-BR" b="0" i="0" dirty="0">
                <a:solidFill>
                  <a:srgbClr val="5B616B"/>
                </a:solidFill>
                <a:effectLst/>
                <a:latin typeface="BlinkMacSystemFont"/>
              </a:rPr>
              <a:t> doi:10.1016/j.zemedi.2021.12.002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1/8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9FB5FA4-F477-40F8-9DC0-B28DC42E75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3" y="1140297"/>
            <a:ext cx="3040062" cy="300084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3445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39"/>
    </mc:Choice>
    <mc:Fallback xmlns="">
      <p:transition spd="slow" advTm="5063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51" y="2457855"/>
            <a:ext cx="3276048" cy="25240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2/8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82B1A8BA-DDEC-443B-85FD-DB8116993D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49348"/>
            <a:ext cx="4894897" cy="1308507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Synchronizing the </a:t>
            </a:r>
            <a:r>
              <a:rPr lang="en-US" b="1" dirty="0"/>
              <a:t>position sensor data </a:t>
            </a:r>
            <a:r>
              <a:rPr lang="en-US" dirty="0"/>
              <a:t>with the </a:t>
            </a:r>
            <a:r>
              <a:rPr lang="en-US" b="1" dirty="0"/>
              <a:t>readout acquisition timestamps</a:t>
            </a:r>
            <a:r>
              <a:rPr lang="en-US" dirty="0"/>
              <a:t> allows for real-time and CINE reconstruction of images at any </a:t>
            </a:r>
            <a:r>
              <a:rPr lang="en-US" b="1" dirty="0"/>
              <a:t>given angular positions </a:t>
            </a:r>
            <a:r>
              <a:rPr lang="en-US" dirty="0"/>
              <a:t>with a given </a:t>
            </a:r>
            <a:r>
              <a:rPr lang="en-US" b="1" dirty="0"/>
              <a:t>range of angles</a:t>
            </a:r>
            <a:r>
              <a:rPr lang="en-US" dirty="0"/>
              <a:t> (referred to as </a:t>
            </a:r>
            <a:r>
              <a:rPr lang="en-US" b="1" dirty="0"/>
              <a:t>angle window</a:t>
            </a:r>
            <a:r>
              <a:rPr lang="en-US" dirty="0"/>
              <a:t>) with freely adjustable window width and temporal window shift.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59FB5FA4-F477-40F8-9DC0-B28DC42E75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3" y="1165035"/>
            <a:ext cx="4057650" cy="300084"/>
          </a:xfrm>
        </p:spPr>
        <p:txBody>
          <a:bodyPr/>
          <a:lstStyle/>
          <a:p>
            <a:r>
              <a:rPr lang="en-US" dirty="0"/>
              <a:t>CINE reconstruction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A5EF0A3-E26F-4555-A8FE-EE60D7C34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701" y="1276912"/>
            <a:ext cx="3558848" cy="31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7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512"/>
    </mc:Choice>
    <mc:Fallback xmlns="">
      <p:transition spd="slow" advTm="5151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3/8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82B1A8BA-DDEC-443B-85FD-DB8116993D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49348"/>
            <a:ext cx="4856635" cy="3208643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Single transverse slices of the knee acquired with a radial golden-angle gradient-echo FLASH sequence 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Transverse slice through the femur acquisition parameters: </a:t>
            </a:r>
            <a:r>
              <a:rPr lang="en-GB" dirty="0"/>
              <a:t>144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GB" dirty="0"/>
              <a:t>144 matrix, 220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GB" dirty="0"/>
              <a:t>220 mm² field of view, 1.5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GB" dirty="0"/>
              <a:t>1.5 mm² spatial resolution, 4.8 mm slice thickness, 10° flip angle, 2.4 ms echo time, 5.1 ms repetition time, using 200 sequence repetitions with acquisition duration of 3:51 minutes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Measurements were performed on a </a:t>
            </a:r>
            <a:r>
              <a:rPr lang="en-US" b="1" dirty="0"/>
              <a:t>3T Siemens PRISMA MRI</a:t>
            </a:r>
            <a:r>
              <a:rPr lang="en-US" dirty="0"/>
              <a:t> scanner using two 8 channel NORAS Variety coil wrapped around the knee</a:t>
            </a:r>
          </a:p>
          <a:p>
            <a:pPr marL="88900" indent="-8890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Five healthy volunteers (age range 22 to 37 years) performed</a:t>
            </a:r>
            <a:r>
              <a:rPr lang="en-US" b="1" dirty="0"/>
              <a:t> </a:t>
            </a:r>
            <a:r>
              <a:rPr lang="en-US" dirty="0"/>
              <a:t>continuous</a:t>
            </a:r>
            <a:r>
              <a:rPr lang="en-US" b="1" dirty="0"/>
              <a:t> </a:t>
            </a:r>
            <a:r>
              <a:rPr lang="en-US" dirty="0"/>
              <a:t>flexion-extension motion cycles with </a:t>
            </a:r>
            <a:r>
              <a:rPr lang="en-US" b="1" dirty="0"/>
              <a:t>motion speed of 7.5 cycles/minute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59FB5FA4-F477-40F8-9DC0-B28DC42E75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3" y="1165035"/>
            <a:ext cx="5226286" cy="300084"/>
          </a:xfrm>
        </p:spPr>
        <p:txBody>
          <a:bodyPr/>
          <a:lstStyle/>
          <a:p>
            <a:r>
              <a:rPr lang="en-US" dirty="0"/>
              <a:t>Leg displacement analysis of repeated knee motion</a:t>
            </a:r>
          </a:p>
        </p:txBody>
      </p:sp>
      <p:pic>
        <p:nvPicPr>
          <p:cNvPr id="126" name="Grafik 9">
            <a:extLst>
              <a:ext uri="{FF2B5EF4-FFF2-40B4-BE49-F238E27FC236}">
                <a16:creationId xmlns:a16="http://schemas.microsoft.com/office/drawing/2014/main" id="{F7800FB0-6558-4525-8C34-2108BDC25C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0998"/>
          <a:stretch/>
        </p:blipFill>
        <p:spPr>
          <a:xfrm flipH="1">
            <a:off x="5163761" y="1104602"/>
            <a:ext cx="1716938" cy="1837028"/>
          </a:xfrm>
          <a:prstGeom prst="rect">
            <a:avLst/>
          </a:prstGeom>
          <a:ln>
            <a:solidFill>
              <a:srgbClr val="ECECEC"/>
            </a:solidFill>
          </a:ln>
        </p:spPr>
      </p:pic>
      <p:sp>
        <p:nvSpPr>
          <p:cNvPr id="127" name="Inhaltsplatzhalter 5">
            <a:extLst>
              <a:ext uri="{FF2B5EF4-FFF2-40B4-BE49-F238E27FC236}">
                <a16:creationId xmlns:a16="http://schemas.microsoft.com/office/drawing/2014/main" id="{8F01AC68-ED5F-4039-8984-9185FE3F4441}"/>
              </a:ext>
            </a:extLst>
          </p:cNvPr>
          <p:cNvSpPr txBox="1">
            <a:spLocks/>
          </p:cNvSpPr>
          <p:nvPr/>
        </p:nvSpPr>
        <p:spPr>
          <a:xfrm>
            <a:off x="5163761" y="1113585"/>
            <a:ext cx="1716938" cy="172235"/>
          </a:xfrm>
          <a:prstGeom prst="rect">
            <a:avLst/>
          </a:prstGeom>
          <a:solidFill>
            <a:srgbClr val="0056A2"/>
          </a:solidFill>
          <a:ln>
            <a:noFill/>
          </a:ln>
        </p:spPr>
        <p:txBody>
          <a:bodyPr tIns="0" anchor="ctr"/>
          <a:lstStyle>
            <a:lvl1pPr marL="0" marR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NORAS Variety Coil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25" name="Grafik 4" descr="Ein Bild, das drinnen, Toilette enthält.&#10;&#10;Automatisch generierte Beschreibung">
            <a:extLst>
              <a:ext uri="{FF2B5EF4-FFF2-40B4-BE49-F238E27FC236}">
                <a16:creationId xmlns:a16="http://schemas.microsoft.com/office/drawing/2014/main" id="{C580C618-4B28-4246-99DD-DA5DECCFB58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761" y="3019693"/>
            <a:ext cx="3054485" cy="2023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C18EBE37-BE39-4BAD-8FC8-19C2CB0340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6"/>
          <a:stretch/>
        </p:blipFill>
        <p:spPr>
          <a:xfrm>
            <a:off x="6992562" y="1113585"/>
            <a:ext cx="2086588" cy="183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33"/>
    </mc:Choice>
    <mc:Fallback xmlns="">
      <p:transition spd="slow" advTm="4833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4/8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C18EBE37-BE39-4BAD-8FC8-19C2CB0340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76"/>
          <a:stretch/>
        </p:blipFill>
        <p:spPr>
          <a:xfrm>
            <a:off x="6992562" y="1113585"/>
            <a:ext cx="2086588" cy="1839011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2E0C7862-B532-4E58-AEF6-45F904AE267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424"/>
            <a:ext cx="5458691" cy="3181309"/>
          </a:xfrm>
          <a:prstGeom prst="rect">
            <a:avLst/>
          </a:prstGeom>
        </p:spPr>
      </p:pic>
      <p:sp>
        <p:nvSpPr>
          <p:cNvPr id="18" name="Rectangle 8">
            <a:extLst>
              <a:ext uri="{FF2B5EF4-FFF2-40B4-BE49-F238E27FC236}">
                <a16:creationId xmlns:a16="http://schemas.microsoft.com/office/drawing/2014/main" id="{FAB65F72-7736-4233-B148-342EB08F841F}"/>
              </a:ext>
            </a:extLst>
          </p:cNvPr>
          <p:cNvSpPr/>
          <p:nvPr/>
        </p:nvSpPr>
        <p:spPr>
          <a:xfrm>
            <a:off x="443345" y="4325315"/>
            <a:ext cx="4572000" cy="109260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The </a:t>
            </a:r>
            <a:r>
              <a:rPr lang="en-US" sz="1200" b="1" dirty="0"/>
              <a:t>ROI shift </a:t>
            </a:r>
            <a:r>
              <a:rPr lang="en-US" sz="1200" dirty="0"/>
              <a:t>in the x- and y-directions was determined based on the position of the </a:t>
            </a:r>
            <a:r>
              <a:rPr lang="en-US" sz="1200" b="1" dirty="0"/>
              <a:t>center of mass of the ROIs. </a:t>
            </a:r>
            <a:r>
              <a:rPr lang="en-GB" sz="1200" dirty="0"/>
              <a:t>The average shifts across all measurements and volunteers was </a:t>
            </a:r>
            <a:r>
              <a:rPr lang="en-GB" sz="1200" b="1" dirty="0"/>
              <a:t>0.26 voxels (0.39 mm) </a:t>
            </a:r>
            <a:r>
              <a:rPr lang="en-GB" sz="1200" dirty="0"/>
              <a:t>for the x-direction and </a:t>
            </a:r>
            <a:r>
              <a:rPr lang="en-GB" sz="1200" b="1" dirty="0"/>
              <a:t>0.56 voxels (0.84 mm) </a:t>
            </a:r>
            <a:r>
              <a:rPr lang="en-GB" sz="1200" dirty="0"/>
              <a:t>for the y-direction.</a:t>
            </a:r>
          </a:p>
          <a:p>
            <a:pPr>
              <a:spcAft>
                <a:spcPts val="600"/>
              </a:spcAft>
            </a:pPr>
            <a:endParaRPr lang="en-US" sz="1200" b="1" dirty="0"/>
          </a:p>
        </p:txBody>
      </p:sp>
      <p:sp>
        <p:nvSpPr>
          <p:cNvPr id="19" name="Inhaltsplatzhalter 5">
            <a:extLst>
              <a:ext uri="{FF2B5EF4-FFF2-40B4-BE49-F238E27FC236}">
                <a16:creationId xmlns:a16="http://schemas.microsoft.com/office/drawing/2014/main" id="{3AD50631-CC3A-47E7-A41E-6AEDFB21CDD3}"/>
              </a:ext>
            </a:extLst>
          </p:cNvPr>
          <p:cNvSpPr txBox="1">
            <a:spLocks/>
          </p:cNvSpPr>
          <p:nvPr/>
        </p:nvSpPr>
        <p:spPr>
          <a:xfrm>
            <a:off x="577102" y="1179011"/>
            <a:ext cx="4343399" cy="221742"/>
          </a:xfrm>
          <a:prstGeom prst="rect">
            <a:avLst/>
          </a:prstGeom>
          <a:solidFill>
            <a:srgbClr val="0056A2"/>
          </a:solidFill>
          <a:ln>
            <a:noFill/>
          </a:ln>
        </p:spPr>
        <p:txBody>
          <a:bodyPr tIns="0" anchor="ctr"/>
          <a:lstStyle>
            <a:lvl1pPr marL="0" marR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>
                <a:solidFill>
                  <a:schemeClr val="bg1"/>
                </a:solidFill>
              </a:rPr>
              <a:t>Leg shift in the transverse plane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3" name="Inhaltsplatzhalter 5">
            <a:extLst>
              <a:ext uri="{FF2B5EF4-FFF2-40B4-BE49-F238E27FC236}">
                <a16:creationId xmlns:a16="http://schemas.microsoft.com/office/drawing/2014/main" id="{D6FD52B5-626D-49A6-AE1E-4063C254823F}"/>
              </a:ext>
            </a:extLst>
          </p:cNvPr>
          <p:cNvSpPr txBox="1">
            <a:spLocks/>
          </p:cNvSpPr>
          <p:nvPr/>
        </p:nvSpPr>
        <p:spPr>
          <a:xfrm>
            <a:off x="5579433" y="2995332"/>
            <a:ext cx="3490044" cy="2002561"/>
          </a:xfrm>
          <a:prstGeom prst="rect">
            <a:avLst/>
          </a:prstGeom>
          <a:ln>
            <a:solidFill>
              <a:srgbClr val="ECECEC"/>
            </a:solidFill>
          </a:ln>
        </p:spPr>
        <p:txBody>
          <a:bodyPr tIns="324000"/>
          <a:lstStyle>
            <a:lvl1pPr marL="0" marR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Real-time images were reconstructed at </a:t>
            </a:r>
            <a:r>
              <a:rPr lang="en-US" b="1" dirty="0"/>
              <a:t>the same leg angular position </a:t>
            </a:r>
            <a:r>
              <a:rPr lang="en-US" dirty="0"/>
              <a:t>for all 5 scans for 28 motion cycles that the subjects performed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region of interest </a:t>
            </a:r>
            <a:r>
              <a:rPr lang="en-US" dirty="0"/>
              <a:t>(ROI) was drawn around the femur for the </a:t>
            </a:r>
            <a:r>
              <a:rPr lang="en-US" b="1" dirty="0"/>
              <a:t>first frame</a:t>
            </a:r>
            <a:r>
              <a:rPr lang="en-US" dirty="0"/>
              <a:t>, then copied and translated to the </a:t>
            </a:r>
            <a:r>
              <a:rPr lang="en-US" b="1" dirty="0"/>
              <a:t>remaining 27 frames </a:t>
            </a:r>
            <a:r>
              <a:rPr lang="en-US" dirty="0"/>
              <a:t>such that it fit the femur</a:t>
            </a:r>
            <a:endParaRPr lang="en-US" b="1" dirty="0"/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9DD7148D-2EF8-471A-9053-A1EE71E4F3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79431" y="3011019"/>
            <a:ext cx="5027902" cy="300084"/>
          </a:xfrm>
        </p:spPr>
        <p:txBody>
          <a:bodyPr/>
          <a:lstStyle/>
          <a:p>
            <a:r>
              <a:rPr lang="en-US" dirty="0"/>
              <a:t>Results: Leg displacement</a:t>
            </a:r>
          </a:p>
        </p:txBody>
      </p:sp>
    </p:spTree>
    <p:extLst>
      <p:ext uri="{BB962C8B-B14F-4D97-AF65-F5344CB8AC3E}">
        <p14:creationId xmlns:p14="http://schemas.microsoft.com/office/powerpoint/2010/main" val="42389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74"/>
    </mc:Choice>
    <mc:Fallback xmlns="">
      <p:transition spd="slow" advTm="234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5/8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82B1A8BA-DDEC-443B-85FD-DB8116993D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49347"/>
            <a:ext cx="4159218" cy="2099691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Sagittal slice acquisition</a:t>
            </a:r>
            <a:r>
              <a:rPr lang="en-GB" dirty="0"/>
              <a:t>: 320</a:t>
            </a:r>
            <a:r>
              <a:rPr lang="en-US" dirty="0">
                <a:sym typeface="Symbol" panose="05050102010706020507" pitchFamily="18" charset="2"/>
              </a:rPr>
              <a:t> </a:t>
            </a:r>
            <a:r>
              <a:rPr lang="en-GB" dirty="0"/>
              <a:t> 320 matrix size, 210</a:t>
            </a:r>
            <a:r>
              <a:rPr lang="en-US" dirty="0">
                <a:sym typeface="Symbol" panose="05050102010706020507" pitchFamily="18" charset="2"/>
              </a:rPr>
              <a:t> </a:t>
            </a:r>
            <a:r>
              <a:rPr lang="en-GB" dirty="0"/>
              <a:t> 210 mm² </a:t>
            </a:r>
            <a:r>
              <a:rPr lang="en-GB" dirty="0" err="1"/>
              <a:t>FoV</a:t>
            </a:r>
            <a:r>
              <a:rPr lang="en-GB" dirty="0"/>
              <a:t>, 0.66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GB" dirty="0"/>
              <a:t>0.66 x 3.00 mm</a:t>
            </a:r>
            <a:r>
              <a:rPr lang="en-GB" baseline="30000" dirty="0"/>
              <a:t>3</a:t>
            </a:r>
            <a:r>
              <a:rPr lang="en-GB" dirty="0"/>
              <a:t> resolution, 10° FA, 2.4 </a:t>
            </a:r>
            <a:r>
              <a:rPr lang="en-GB" dirty="0" err="1"/>
              <a:t>ms</a:t>
            </a:r>
            <a:r>
              <a:rPr lang="en-GB" dirty="0"/>
              <a:t> TE, 7.0 </a:t>
            </a:r>
            <a:r>
              <a:rPr lang="en-GB" dirty="0" err="1"/>
              <a:t>ms</a:t>
            </a:r>
            <a:r>
              <a:rPr lang="en-GB" dirty="0"/>
              <a:t> TR, using 65 repetitions with TA of 3:48 minutes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 resolution images were reconstructed </a:t>
            </a:r>
            <a:r>
              <a:rPr lang="en-GB" dirty="0"/>
              <a:t>at the same leg angular position with </a:t>
            </a:r>
            <a:r>
              <a:rPr lang="en-GB" b="1" dirty="0"/>
              <a:t>8 different angle window widths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Angle window width allows for </a:t>
            </a:r>
            <a:r>
              <a:rPr lang="en-GB" b="1" dirty="0"/>
              <a:t>trade-off between under-sampling and blurring artifacts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59FB5FA4-F477-40F8-9DC0-B28DC42E75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2" y="1165035"/>
            <a:ext cx="5027902" cy="300084"/>
          </a:xfrm>
        </p:spPr>
        <p:txBody>
          <a:bodyPr/>
          <a:lstStyle/>
          <a:p>
            <a:r>
              <a:rPr lang="en-US" dirty="0"/>
              <a:t>Influence of angle window width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521" y="1138210"/>
            <a:ext cx="4733964" cy="37737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" y="3305943"/>
            <a:ext cx="3047291" cy="18354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553" y="3422722"/>
            <a:ext cx="844856" cy="14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47"/>
    </mc:Choice>
    <mc:Fallback xmlns="">
      <p:transition spd="slow" advTm="5044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6/8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82B1A8BA-DDEC-443B-85FD-DB8116993DF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49348"/>
            <a:ext cx="3857927" cy="3442107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 resolution </a:t>
            </a:r>
            <a:r>
              <a:rPr lang="en-GB" b="1" dirty="0"/>
              <a:t>sagittal slice acquisition</a:t>
            </a:r>
            <a:r>
              <a:rPr lang="en-GB" dirty="0"/>
              <a:t>: 320</a:t>
            </a:r>
            <a:r>
              <a:rPr lang="en-US" dirty="0">
                <a:sym typeface="Symbol" panose="05050102010706020507" pitchFamily="18" charset="2"/>
              </a:rPr>
              <a:t> </a:t>
            </a:r>
            <a:r>
              <a:rPr lang="en-GB" dirty="0"/>
              <a:t> 320 matrix size, 210</a:t>
            </a:r>
            <a:r>
              <a:rPr lang="en-US" dirty="0">
                <a:sym typeface="Symbol" panose="05050102010706020507" pitchFamily="18" charset="2"/>
              </a:rPr>
              <a:t> </a:t>
            </a:r>
            <a:r>
              <a:rPr lang="en-GB" dirty="0"/>
              <a:t> 210 mm² </a:t>
            </a:r>
            <a:r>
              <a:rPr lang="en-GB" dirty="0" err="1"/>
              <a:t>FoV</a:t>
            </a:r>
            <a:r>
              <a:rPr lang="en-GB" dirty="0"/>
              <a:t>, 0.66</a:t>
            </a:r>
            <a:r>
              <a:rPr lang="en-US" dirty="0">
                <a:sym typeface="Symbol" panose="05050102010706020507" pitchFamily="18" charset="2"/>
              </a:rPr>
              <a:t>  </a:t>
            </a:r>
            <a:r>
              <a:rPr lang="en-GB" dirty="0"/>
              <a:t>0.66 x 3.00 mm</a:t>
            </a:r>
            <a:r>
              <a:rPr lang="en-GB" baseline="30000" dirty="0"/>
              <a:t>3</a:t>
            </a:r>
            <a:r>
              <a:rPr lang="en-GB" dirty="0"/>
              <a:t> resolution, 10° FA, 2.4 </a:t>
            </a:r>
            <a:r>
              <a:rPr lang="en-GB" dirty="0" err="1"/>
              <a:t>ms</a:t>
            </a:r>
            <a:r>
              <a:rPr lang="en-GB" dirty="0"/>
              <a:t> TE, 7.0 </a:t>
            </a:r>
            <a:r>
              <a:rPr lang="en-GB" dirty="0" err="1"/>
              <a:t>ms</a:t>
            </a:r>
            <a:r>
              <a:rPr lang="en-GB" dirty="0"/>
              <a:t> TR, using 65 repetitions with TA of 3:48 minutes and a knee motion speed of 7.5 flexion-extension cycles per minute.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Reconstructed all motion frames using data multiple motion cycles (CINE, right images) and a single motion cycle (real-time, left images)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dirty="0"/>
              <a:t>K-space sampling percentages (for all frames):</a:t>
            </a:r>
          </a:p>
          <a:p>
            <a:pPr marL="603250" lvl="1" indent="-88900">
              <a:spcAft>
                <a:spcPts val="600"/>
              </a:spcAft>
            </a:pPr>
            <a:r>
              <a:rPr lang="en-GB" sz="1200" dirty="0"/>
              <a:t>Real-time: &lt;10%</a:t>
            </a:r>
          </a:p>
          <a:p>
            <a:pPr marL="603250" lvl="1" indent="-88900">
              <a:spcAft>
                <a:spcPts val="600"/>
              </a:spcAft>
            </a:pPr>
            <a:r>
              <a:rPr lang="en-GB" sz="1200" dirty="0"/>
              <a:t>CINE: &gt;80%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59FB5FA4-F477-40F8-9DC0-B28DC42E75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2" y="1165035"/>
            <a:ext cx="5027902" cy="300084"/>
          </a:xfrm>
        </p:spPr>
        <p:txBody>
          <a:bodyPr/>
          <a:lstStyle/>
          <a:p>
            <a:r>
              <a:rPr lang="en-US" dirty="0"/>
              <a:t>CINE vs. real-time reconstruction</a:t>
            </a:r>
          </a:p>
        </p:txBody>
      </p:sp>
      <p:pic>
        <p:nvPicPr>
          <p:cNvPr id="6" name="SupplementaryVideo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1306" y="1165035"/>
            <a:ext cx="4709170" cy="38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94"/>
    </mc:Choice>
    <mc:Fallback xmlns="">
      <p:transition spd="slow" advTm="30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" objId="6"/>
        <p14:playEvt time="27715" objId="6"/>
        <p14:stopEvt time="30194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7/8</a:t>
            </a:r>
          </a:p>
        </p:txBody>
      </p:sp>
      <p:sp>
        <p:nvSpPr>
          <p:cNvPr id="16" name="Inhaltsplatzhalter 5">
            <a:extLst>
              <a:ext uri="{FF2B5EF4-FFF2-40B4-BE49-F238E27FC236}">
                <a16:creationId xmlns:a16="http://schemas.microsoft.com/office/drawing/2014/main" id="{7E806E25-8B8D-458C-96CD-B3EBC96F227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4" y="1136632"/>
            <a:ext cx="3164022" cy="2819830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CINE reconstruction and </a:t>
            </a:r>
            <a:r>
              <a:rPr lang="en-US" b="1" dirty="0"/>
              <a:t>radial cone 3D UTE sampling </a:t>
            </a:r>
            <a:r>
              <a:rPr lang="en-US" dirty="0"/>
              <a:t>can be used to acquire a </a:t>
            </a:r>
            <a:r>
              <a:rPr lang="en-US" b="1" dirty="0"/>
              <a:t>whole-knee coverage </a:t>
            </a:r>
            <a:r>
              <a:rPr lang="en-US" dirty="0"/>
              <a:t>of dynamic MRI data in a single scan (left images)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Alternatively, a 2D golden-angle multi-slice sampling or a 3D  golden-angle stack-of-stars sampling is also possible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CINE reconstruction is also feasible with </a:t>
            </a:r>
            <a:r>
              <a:rPr lang="en-US" b="1" dirty="0"/>
              <a:t>faster leg motion </a:t>
            </a:r>
            <a:r>
              <a:rPr lang="en-US" dirty="0"/>
              <a:t>(30 cycles/minute) as shown in the right image</a:t>
            </a:r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85B2EA6F-C5D5-4C48-87B6-859278C07C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3" y="1152318"/>
            <a:ext cx="3040062" cy="300084"/>
          </a:xfrm>
        </p:spPr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23" name="Textfeld 32">
            <a:extLst>
              <a:ext uri="{FF2B5EF4-FFF2-40B4-BE49-F238E27FC236}">
                <a16:creationId xmlns:a16="http://schemas.microsoft.com/office/drawing/2014/main" id="{8F648428-212A-4921-A081-A5E1B90BF88E}"/>
              </a:ext>
            </a:extLst>
          </p:cNvPr>
          <p:cNvSpPr txBox="1"/>
          <p:nvPr/>
        </p:nvSpPr>
        <p:spPr>
          <a:xfrm rot="16200000">
            <a:off x="-79716" y="4231442"/>
            <a:ext cx="91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Contact</a:t>
            </a:r>
          </a:p>
        </p:txBody>
      </p:sp>
      <p:pic>
        <p:nvPicPr>
          <p:cNvPr id="6" name="Supplementary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69533" y="1071319"/>
            <a:ext cx="3109376" cy="3986696"/>
          </a:xfrm>
          <a:prstGeom prst="rect">
            <a:avLst/>
          </a:prstGeom>
        </p:spPr>
      </p:pic>
      <p:pic>
        <p:nvPicPr>
          <p:cNvPr id="8" name="flexion and extension 5-27deg aw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34263" y="1070847"/>
            <a:ext cx="2528704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6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07"/>
    </mc:Choice>
    <mc:Fallback xmlns="">
      <p:transition spd="slow" advTm="33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4" objId="6"/>
        <p14:playEvt time="118" objId="8"/>
        <p14:playEvt time="3203" objId="8"/>
        <p14:stopEvt time="33307" objId="6"/>
        <p14:stopEvt time="33307" objId="8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97443-F0F1-4999-9BFC-900DDA3DB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881" y="85730"/>
            <a:ext cx="5694051" cy="387947"/>
          </a:xfrm>
        </p:spPr>
        <p:txBody>
          <a:bodyPr>
            <a:noAutofit/>
          </a:bodyPr>
          <a:lstStyle/>
          <a:p>
            <a:r>
              <a:rPr lang="en-US" sz="1400" dirty="0"/>
              <a:t>High resolution CINE imaging of guided knee motion using golden-angle radial MRI and a novel knee loading device</a:t>
            </a:r>
            <a:endParaRPr lang="en-GB" sz="14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BC0BC5-1EFB-413B-8E38-FE634B95A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0879" y="692552"/>
            <a:ext cx="5992503" cy="378297"/>
          </a:xfrm>
        </p:spPr>
        <p:txBody>
          <a:bodyPr>
            <a:noAutofit/>
          </a:bodyPr>
          <a:lstStyle/>
          <a:p>
            <a:r>
              <a:rPr lang="en-US" sz="700" baseline="30000" dirty="0"/>
              <a:t>1 </a:t>
            </a:r>
            <a:r>
              <a:rPr lang="en-US" sz="700" dirty="0"/>
              <a:t>Medical Physics Group, Institute of Diagnostic and Interventional Radiology, Jena University Hospital, Friedrich Schiller University Jena, Germany </a:t>
            </a:r>
            <a:r>
              <a:rPr lang="en-US" sz="700" baseline="30000" dirty="0"/>
              <a:t>2 </a:t>
            </a:r>
            <a:r>
              <a:rPr lang="en-US" sz="700" dirty="0"/>
              <a:t>Institute of Diagnostic and Interventional Radiology, Jena University Hospital, Friedrich Schiller University Jena, Germany </a:t>
            </a:r>
            <a:r>
              <a:rPr lang="en-US" sz="700" baseline="30000" dirty="0"/>
              <a:t>3 </a:t>
            </a:r>
            <a:r>
              <a:rPr lang="en-US" sz="700" dirty="0"/>
              <a:t>Julius Wolff Institute, Berlin Institute of Health at Charité - Universitätsmedizin Berlin, Germany</a:t>
            </a:r>
            <a:endParaRPr lang="en-GB" sz="7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012727-67FA-46BF-83DC-B1B903A68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00879" y="486489"/>
            <a:ext cx="5649603" cy="214865"/>
          </a:xfrm>
        </p:spPr>
        <p:txBody>
          <a:bodyPr/>
          <a:lstStyle/>
          <a:p>
            <a:r>
              <a:rPr lang="de-DE" sz="900" dirty="0"/>
              <a:t>Martin Aleksiev</a:t>
            </a:r>
            <a:r>
              <a:rPr lang="de-DE" sz="900" baseline="30000" dirty="0"/>
              <a:t>1</a:t>
            </a:r>
            <a:r>
              <a:rPr lang="de-DE" sz="900" dirty="0"/>
              <a:t>, Martin Krämer</a:t>
            </a:r>
            <a:r>
              <a:rPr lang="de-DE" sz="900" baseline="30000" dirty="0"/>
              <a:t>1,2</a:t>
            </a:r>
            <a:r>
              <a:rPr lang="de-DE" sz="900" dirty="0"/>
              <a:t>, Nicholas M. Brisson</a:t>
            </a:r>
            <a:r>
              <a:rPr lang="de-DE" sz="900" baseline="30000" dirty="0"/>
              <a:t>3</a:t>
            </a:r>
            <a:r>
              <a:rPr lang="de-DE" sz="900" dirty="0"/>
              <a:t>, Marta B. Maggioni</a:t>
            </a:r>
            <a:r>
              <a:rPr lang="de-DE" sz="900" baseline="30000" dirty="0"/>
              <a:t>1</a:t>
            </a:r>
            <a:r>
              <a:rPr lang="de-DE" sz="900" dirty="0"/>
              <a:t>, Georg N. Duda</a:t>
            </a:r>
            <a:r>
              <a:rPr lang="de-DE" sz="900" baseline="30000" dirty="0"/>
              <a:t>3</a:t>
            </a:r>
            <a:r>
              <a:rPr lang="de-DE" sz="900" dirty="0"/>
              <a:t>, Jürgen R. Reichenbach</a:t>
            </a:r>
            <a:r>
              <a:rPr lang="de-DE" sz="900" baseline="30000" dirty="0"/>
              <a:t>1</a:t>
            </a:r>
            <a:endParaRPr lang="en-GB" sz="9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B92B6B-7BDB-4FE5-A413-2C573C8A80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96200" y="0"/>
            <a:ext cx="1447800" cy="476250"/>
          </a:xfrm>
        </p:spPr>
        <p:txBody>
          <a:bodyPr/>
          <a:lstStyle/>
          <a:p>
            <a:r>
              <a:rPr lang="de-DE" dirty="0"/>
              <a:t>5599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39F81F5-B3AE-4FD4-B760-73EF86D3A3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06054" y="726305"/>
            <a:ext cx="1257303" cy="387947"/>
          </a:xfrm>
        </p:spPr>
        <p:txBody>
          <a:bodyPr/>
          <a:lstStyle/>
          <a:p>
            <a:pPr algn="r"/>
            <a:r>
              <a:rPr lang="de-DE" dirty="0"/>
              <a:t>Slide 8/8</a:t>
            </a:r>
          </a:p>
        </p:txBody>
      </p:sp>
      <p:sp>
        <p:nvSpPr>
          <p:cNvPr id="16" name="Inhaltsplatzhalter 5">
            <a:extLst>
              <a:ext uri="{FF2B5EF4-FFF2-40B4-BE49-F238E27FC236}">
                <a16:creationId xmlns:a16="http://schemas.microsoft.com/office/drawing/2014/main" id="{7E806E25-8B8D-458C-96CD-B3EBC96F227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5263" y="1136633"/>
            <a:ext cx="4211637" cy="2389350"/>
          </a:xfrm>
        </p:spPr>
        <p:txBody>
          <a:bodyPr tIns="324000"/>
          <a:lstStyle/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CINE reconstruction </a:t>
            </a:r>
            <a:r>
              <a:rPr lang="en-US" dirty="0"/>
              <a:t>of high resolution dynamic MRI knee images </a:t>
            </a:r>
            <a:r>
              <a:rPr lang="en-US" b="1" dirty="0"/>
              <a:t>for specific angular positions </a:t>
            </a:r>
            <a:r>
              <a:rPr lang="en-US" dirty="0"/>
              <a:t>becomes possible with an </a:t>
            </a:r>
            <a:r>
              <a:rPr lang="en-US" b="1" dirty="0"/>
              <a:t>MRI-safe device, </a:t>
            </a:r>
            <a:r>
              <a:rPr lang="en-US" dirty="0"/>
              <a:t>a</a:t>
            </a:r>
            <a:r>
              <a:rPr lang="en-US" b="1" dirty="0"/>
              <a:t> rotary encoder </a:t>
            </a:r>
            <a:r>
              <a:rPr lang="en-US" dirty="0"/>
              <a:t>and</a:t>
            </a:r>
            <a:r>
              <a:rPr lang="en-US" b="1" dirty="0"/>
              <a:t> radial golden-angle </a:t>
            </a:r>
            <a:r>
              <a:rPr lang="en-US" dirty="0"/>
              <a:t>sampling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Minimizing subject motion is a challenge!</a:t>
            </a:r>
          </a:p>
          <a:p>
            <a:pPr marL="88900" indent="-88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Selecting an </a:t>
            </a:r>
            <a:r>
              <a:rPr lang="en-US" b="1" dirty="0"/>
              <a:t>appropriate angle window width </a:t>
            </a:r>
            <a:r>
              <a:rPr lang="en-US" dirty="0"/>
              <a:t>involves a </a:t>
            </a:r>
            <a:r>
              <a:rPr lang="en-GB" b="1" dirty="0"/>
              <a:t>trade-off</a:t>
            </a:r>
            <a:r>
              <a:rPr lang="en-GB" dirty="0"/>
              <a:t> between greater knee angle certainty and a greater number of readouts for reconstruction</a:t>
            </a:r>
            <a:endParaRPr lang="en-US" dirty="0"/>
          </a:p>
        </p:txBody>
      </p:sp>
      <p:sp>
        <p:nvSpPr>
          <p:cNvPr id="17" name="Textplatzhalter 7">
            <a:extLst>
              <a:ext uri="{FF2B5EF4-FFF2-40B4-BE49-F238E27FC236}">
                <a16:creationId xmlns:a16="http://schemas.microsoft.com/office/drawing/2014/main" id="{85B2EA6F-C5D5-4C48-87B6-859278C07CB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5263" y="1152318"/>
            <a:ext cx="3040062" cy="300084"/>
          </a:xfrm>
        </p:spPr>
        <p:txBody>
          <a:bodyPr/>
          <a:lstStyle/>
          <a:p>
            <a:r>
              <a:rPr lang="en-US" dirty="0"/>
              <a:t>Discussion and Conclusion</a:t>
            </a:r>
          </a:p>
        </p:txBody>
      </p:sp>
      <p:pic>
        <p:nvPicPr>
          <p:cNvPr id="18" name="Picture 5" descr="X:\mkraemer\owncloud\Talks\DFG-Berlin-KickOff\Images\dfg_logo_schriftzug_blau_foerderung.jpg">
            <a:extLst>
              <a:ext uri="{FF2B5EF4-FFF2-40B4-BE49-F238E27FC236}">
                <a16:creationId xmlns:a16="http://schemas.microsoft.com/office/drawing/2014/main" id="{F8F9FB45-BAA4-40DE-9FA3-796F732F9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102" y="2966769"/>
            <a:ext cx="3933326" cy="82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\\IDIR-34\mkraemer\owncloud\Dokumente\Ausschreibungen\DJI_0953_lvl_cut.JPG">
            <a:extLst>
              <a:ext uri="{FF2B5EF4-FFF2-40B4-BE49-F238E27FC236}">
                <a16:creationId xmlns:a16="http://schemas.microsoft.com/office/drawing/2014/main" id="{49DD250E-3D0F-4D2D-97DA-8C9DC861A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41" y="3820656"/>
            <a:ext cx="1649820" cy="1185161"/>
          </a:xfrm>
          <a:prstGeom prst="rect">
            <a:avLst/>
          </a:prstGeom>
          <a:noFill/>
          <a:ln>
            <a:solidFill>
              <a:srgbClr val="ECEC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Jena by hquer">
            <a:extLst>
              <a:ext uri="{FF2B5EF4-FFF2-40B4-BE49-F238E27FC236}">
                <a16:creationId xmlns:a16="http://schemas.microsoft.com/office/drawing/2014/main" id="{1230C44B-F609-4040-B224-DD936942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041" y="3823529"/>
            <a:ext cx="1895040" cy="1184400"/>
          </a:xfrm>
          <a:prstGeom prst="rect">
            <a:avLst/>
          </a:prstGeom>
          <a:noFill/>
          <a:ln>
            <a:solidFill>
              <a:srgbClr val="ECECE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22DD8C2F-D8C9-4B24-9F97-9A286CC80A59}"/>
              </a:ext>
            </a:extLst>
          </p:cNvPr>
          <p:cNvSpPr txBox="1">
            <a:spLocks/>
          </p:cNvSpPr>
          <p:nvPr/>
        </p:nvSpPr>
        <p:spPr>
          <a:xfrm>
            <a:off x="188007" y="3823529"/>
            <a:ext cx="5014950" cy="1185161"/>
          </a:xfrm>
          <a:prstGeom prst="rect">
            <a:avLst/>
          </a:prstGeom>
          <a:solidFill>
            <a:srgbClr val="0056A2"/>
          </a:solidFill>
          <a:ln>
            <a:solidFill>
              <a:srgbClr val="ECECEC"/>
            </a:solidFill>
          </a:ln>
        </p:spPr>
        <p:txBody>
          <a:bodyPr lIns="1620000" tIns="46800" anchor="t"/>
          <a:lstStyle>
            <a:lvl1pPr marL="0" marR="0" indent="0" algn="just" defTabSz="6858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de-DE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Dr. </a:t>
            </a:r>
            <a:r>
              <a:rPr lang="en-US" dirty="0" err="1">
                <a:solidFill>
                  <a:schemeClr val="bg1"/>
                </a:solidFill>
              </a:rPr>
              <a:t>rer</a:t>
            </a:r>
            <a:r>
              <a:rPr lang="en-US" dirty="0">
                <a:solidFill>
                  <a:schemeClr val="bg1"/>
                </a:solidFill>
              </a:rPr>
              <a:t>. nat. Martin Krämer</a:t>
            </a:r>
          </a:p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Medical Physics Group</a:t>
            </a:r>
          </a:p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Institute of Diagnostic and Interventional Radiology</a:t>
            </a:r>
          </a:p>
          <a:p>
            <a:pPr algn="l">
              <a:lnSpc>
                <a:spcPct val="120000"/>
              </a:lnSpc>
            </a:pPr>
            <a:r>
              <a:rPr lang="en-US" dirty="0">
                <a:solidFill>
                  <a:schemeClr val="bg1"/>
                </a:solidFill>
              </a:rPr>
              <a:t>University Hospital Jena</a:t>
            </a:r>
          </a:p>
          <a:p>
            <a:pPr algn="l">
              <a:lnSpc>
                <a:spcPct val="120000"/>
              </a:lnSpc>
            </a:pPr>
            <a:r>
              <a:rPr lang="en-US" u="sng" dirty="0">
                <a:solidFill>
                  <a:schemeClr val="bg1"/>
                </a:solidFill>
              </a:rPr>
              <a:t>Martin.Kraemer@med.uni-jena.de</a:t>
            </a:r>
          </a:p>
        </p:txBody>
      </p:sp>
      <p:pic>
        <p:nvPicPr>
          <p:cNvPr id="22" name="Grafik 30">
            <a:extLst>
              <a:ext uri="{FF2B5EF4-FFF2-40B4-BE49-F238E27FC236}">
                <a16:creationId xmlns:a16="http://schemas.microsoft.com/office/drawing/2014/main" id="{0EF30CE5-5AAA-4DA9-98BF-1D44045A051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52" y="3884170"/>
            <a:ext cx="1100738" cy="1080354"/>
          </a:xfrm>
          <a:prstGeom prst="rect">
            <a:avLst/>
          </a:prstGeom>
        </p:spPr>
      </p:pic>
      <p:sp>
        <p:nvSpPr>
          <p:cNvPr id="23" name="Textfeld 32">
            <a:extLst>
              <a:ext uri="{FF2B5EF4-FFF2-40B4-BE49-F238E27FC236}">
                <a16:creationId xmlns:a16="http://schemas.microsoft.com/office/drawing/2014/main" id="{8F648428-212A-4921-A081-A5E1B90BF88E}"/>
              </a:ext>
            </a:extLst>
          </p:cNvPr>
          <p:cNvSpPr txBox="1"/>
          <p:nvPr/>
        </p:nvSpPr>
        <p:spPr>
          <a:xfrm rot="16200000">
            <a:off x="-79716" y="4231442"/>
            <a:ext cx="91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</a:rPr>
              <a:t>Contact</a:t>
            </a:r>
          </a:p>
        </p:txBody>
      </p:sp>
      <p:pic>
        <p:nvPicPr>
          <p:cNvPr id="25" name="Picture 8">
            <a:extLst>
              <a:ext uri="{FF2B5EF4-FFF2-40B4-BE49-F238E27FC236}">
                <a16:creationId xmlns:a16="http://schemas.microsoft.com/office/drawing/2014/main" id="{9680C024-B6BC-431C-8060-78E42FD399D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199" y="1171036"/>
            <a:ext cx="3187901" cy="17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2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33"/>
    </mc:Choice>
    <mc:Fallback xmlns="">
      <p:transition spd="slow" advTm="32033"/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</TotalTime>
  <Words>2512</Words>
  <Application>Microsoft Office PowerPoint</Application>
  <PresentationFormat>On-screen Show (16:9)</PresentationFormat>
  <Paragraphs>119</Paragraphs>
  <Slides>8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BlinkMacSystemFont</vt:lpstr>
      <vt:lpstr>Calibri</vt:lpstr>
      <vt:lpstr>Symbol</vt:lpstr>
      <vt:lpstr>Office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  <vt:lpstr>High resolution CINE imaging of guided knee motion using golden-angle radial MRI and a novel knee loading device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Krämer</dc:creator>
  <cp:lastModifiedBy>Aayush Nepal</cp:lastModifiedBy>
  <cp:revision>187</cp:revision>
  <dcterms:created xsi:type="dcterms:W3CDTF">2019-04-09T07:35:56Z</dcterms:created>
  <dcterms:modified xsi:type="dcterms:W3CDTF">2025-04-28T13:12:58Z</dcterms:modified>
</cp:coreProperties>
</file>